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57" r:id="rId4"/>
    <p:sldId id="298" r:id="rId5"/>
    <p:sldId id="258" r:id="rId6"/>
    <p:sldId id="260" r:id="rId7"/>
    <p:sldId id="259" r:id="rId8"/>
    <p:sldId id="261" r:id="rId9"/>
    <p:sldId id="262" r:id="rId10"/>
    <p:sldId id="264" r:id="rId11"/>
    <p:sldId id="265" r:id="rId12"/>
    <p:sldId id="295" r:id="rId13"/>
    <p:sldId id="266" r:id="rId14"/>
    <p:sldId id="263" r:id="rId15"/>
    <p:sldId id="268" r:id="rId16"/>
    <p:sldId id="269" r:id="rId17"/>
    <p:sldId id="270" r:id="rId18"/>
    <p:sldId id="271" r:id="rId19"/>
    <p:sldId id="272" r:id="rId20"/>
    <p:sldId id="273" r:id="rId21"/>
    <p:sldId id="296" r:id="rId22"/>
    <p:sldId id="297" r:id="rId23"/>
    <p:sldId id="274" r:id="rId24"/>
    <p:sldId id="275" r:id="rId25"/>
    <p:sldId id="276" r:id="rId26"/>
    <p:sldId id="277" r:id="rId27"/>
    <p:sldId id="278" r:id="rId28"/>
    <p:sldId id="280" r:id="rId29"/>
    <p:sldId id="279" r:id="rId30"/>
    <p:sldId id="281" r:id="rId31"/>
    <p:sldId id="282" r:id="rId32"/>
    <p:sldId id="283" r:id="rId33"/>
    <p:sldId id="284" r:id="rId34"/>
    <p:sldId id="285" r:id="rId35"/>
    <p:sldId id="286" r:id="rId36"/>
    <p:sldId id="287" r:id="rId37"/>
    <p:sldId id="289" r:id="rId38"/>
    <p:sldId id="290" r:id="rId39"/>
    <p:sldId id="291" r:id="rId40"/>
    <p:sldId id="299" r:id="rId41"/>
    <p:sldId id="293" r:id="rId42"/>
    <p:sldId id="288" r:id="rId43"/>
    <p:sldId id="300" r:id="rId44"/>
    <p:sldId id="30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E92846-D02B-47AF-A8B9-9AB2BF75648D}" type="datetimeFigureOut">
              <a:rPr lang="en-GB" smtClean="0"/>
              <a:pPr/>
              <a:t>26/11/2021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97A03-D4B9-4474-8E9B-EEB167283E5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E92846-D02B-47AF-A8B9-9AB2BF75648D}" type="datetimeFigureOut">
              <a:rPr lang="en-GB" smtClean="0"/>
              <a:pPr/>
              <a:t>26/11/2021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97A03-D4B9-4474-8E9B-EEB167283E5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E92846-D02B-47AF-A8B9-9AB2BF75648D}" type="datetimeFigureOut">
              <a:rPr lang="en-GB" smtClean="0"/>
              <a:pPr/>
              <a:t>26/11/2021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97A03-D4B9-4474-8E9B-EEB167283E5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E92846-D02B-47AF-A8B9-9AB2BF75648D}" type="datetimeFigureOut">
              <a:rPr lang="en-GB" smtClean="0"/>
              <a:pPr/>
              <a:t>26/11/2021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97A03-D4B9-4474-8E9B-EEB167283E5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92846-D02B-47AF-A8B9-9AB2BF75648D}" type="datetimeFigureOut">
              <a:rPr lang="en-GB" smtClean="0"/>
              <a:pPr/>
              <a:t>26/11/2021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597A03-D4B9-4474-8E9B-EEB167283E5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E92846-D02B-47AF-A8B9-9AB2BF75648D}" type="datetimeFigureOut">
              <a:rPr lang="en-GB" smtClean="0"/>
              <a:pPr/>
              <a:t>26/11/2021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597A03-D4B9-4474-8E9B-EEB167283E5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E92846-D02B-47AF-A8B9-9AB2BF75648D}" type="datetimeFigureOut">
              <a:rPr lang="en-GB" smtClean="0"/>
              <a:pPr/>
              <a:t>26/11/2021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597A03-D4B9-4474-8E9B-EEB167283E5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E92846-D02B-47AF-A8B9-9AB2BF75648D}" type="datetimeFigureOut">
              <a:rPr lang="en-GB" smtClean="0"/>
              <a:pPr/>
              <a:t>26/11/2021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597A03-D4B9-4474-8E9B-EEB167283E5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2846-D02B-47AF-A8B9-9AB2BF75648D}" type="datetimeFigureOut">
              <a:rPr lang="en-GB" smtClean="0"/>
              <a:pPr/>
              <a:t>26/11/2021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597A03-D4B9-4474-8E9B-EEB167283E5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92846-D02B-47AF-A8B9-9AB2BF75648D}" type="datetimeFigureOut">
              <a:rPr lang="en-GB" smtClean="0"/>
              <a:pPr/>
              <a:t>26/11/2021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597A03-D4B9-4474-8E9B-EEB167283E5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92846-D02B-47AF-A8B9-9AB2BF75648D}" type="datetimeFigureOut">
              <a:rPr lang="en-GB" smtClean="0"/>
              <a:pPr/>
              <a:t>26/11/2021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597A03-D4B9-4474-8E9B-EEB167283E5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92846-D02B-47AF-A8B9-9AB2BF75648D}" type="datetimeFigureOut">
              <a:rPr lang="en-GB" smtClean="0"/>
              <a:pPr/>
              <a:t>26/11/2021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97A03-D4B9-4474-8E9B-EEB167283E5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ncbi.nlm.nih.gov/pmc/articles/PMC5364176/"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aNHas97iE78" TargetMode="External"/><Relationship Id="rId2" Type="http://schemas.openxmlformats.org/officeDocument/2006/relationships/hyperlink" Target="https://www.youtube.com/watch?v=M1CHPnZfFmU" TargetMode="External"/><Relationship Id="rId1" Type="http://schemas.openxmlformats.org/officeDocument/2006/relationships/slideLayout" Target="../slideLayouts/slideLayout2.xml"/><Relationship Id="rId4" Type="http://schemas.openxmlformats.org/officeDocument/2006/relationships/hyperlink" Target="https://www.youtube.com/watch?v=zLYECIjmnQ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4"/>
            <a:ext cx="7772400" cy="4248471"/>
          </a:xfrm>
        </p:spPr>
        <p:txBody>
          <a:bodyPr/>
          <a:lstStyle/>
          <a:p>
            <a:endParaRPr lang="en-GB" dirty="0"/>
          </a:p>
        </p:txBody>
      </p:sp>
      <p:sp>
        <p:nvSpPr>
          <p:cNvPr id="3" name="Subtitle 2"/>
          <p:cNvSpPr>
            <a:spLocks noGrp="1"/>
          </p:cNvSpPr>
          <p:nvPr>
            <p:ph type="subTitle" idx="1"/>
          </p:nvPr>
        </p:nvSpPr>
        <p:spPr/>
        <p:txBody>
          <a:bodyPr/>
          <a:lstStyle/>
          <a:p>
            <a:endParaRPr lang="en-GB" dirty="0" smtClean="0"/>
          </a:p>
          <a:p>
            <a:endParaRPr lang="en-GB" dirty="0" smtClean="0"/>
          </a:p>
          <a:p>
            <a:pPr algn="r"/>
            <a:r>
              <a:rPr lang="en-GB" dirty="0" err="1" smtClean="0"/>
              <a:t>Motivacija</a:t>
            </a:r>
            <a:r>
              <a:rPr lang="en-GB" dirty="0" smtClean="0"/>
              <a:t> (3)</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1115616" y="620688"/>
            <a:ext cx="6840760"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Od</a:t>
            </a:r>
            <a:r>
              <a:rPr lang="en-GB" dirty="0" smtClean="0"/>
              <a:t> </a:t>
            </a:r>
            <a:r>
              <a:rPr lang="en-GB" dirty="0" err="1" smtClean="0"/>
              <a:t>čega</a:t>
            </a:r>
            <a:r>
              <a:rPr lang="en-GB" dirty="0" smtClean="0"/>
              <a:t> </a:t>
            </a:r>
            <a:r>
              <a:rPr lang="en-GB" dirty="0" err="1" smtClean="0"/>
              <a:t>zavisi</a:t>
            </a:r>
            <a:r>
              <a:rPr lang="en-GB" dirty="0" smtClean="0"/>
              <a:t> </a:t>
            </a:r>
            <a:r>
              <a:rPr lang="en-GB" dirty="0" err="1" smtClean="0"/>
              <a:t>intenzitet</a:t>
            </a:r>
            <a:r>
              <a:rPr lang="en-GB" dirty="0" smtClean="0"/>
              <a:t> </a:t>
            </a:r>
            <a:r>
              <a:rPr lang="en-GB" dirty="0" err="1" smtClean="0"/>
              <a:t>motivacije</a:t>
            </a:r>
            <a:r>
              <a:rPr lang="en-GB" dirty="0" smtClean="0"/>
              <a:t>?</a:t>
            </a:r>
            <a:endParaRPr lang="en-GB" dirty="0"/>
          </a:p>
        </p:txBody>
      </p:sp>
      <p:sp>
        <p:nvSpPr>
          <p:cNvPr id="3" name="Content Placeholder 2"/>
          <p:cNvSpPr>
            <a:spLocks noGrp="1"/>
          </p:cNvSpPr>
          <p:nvPr>
            <p:ph idx="1"/>
          </p:nvPr>
        </p:nvSpPr>
        <p:spPr/>
        <p:txBody>
          <a:bodyPr>
            <a:normAutofit fontScale="85000" lnSpcReduction="10000"/>
          </a:bodyPr>
          <a:lstStyle/>
          <a:p>
            <a:pPr>
              <a:buNone/>
            </a:pPr>
            <a:r>
              <a:rPr lang="en-GB" dirty="0" smtClean="0"/>
              <a:t>•</a:t>
            </a:r>
            <a:r>
              <a:rPr lang="en-GB" dirty="0" err="1" smtClean="0"/>
              <a:t>Što</a:t>
            </a:r>
            <a:r>
              <a:rPr lang="en-GB" dirty="0" smtClean="0"/>
              <a:t> je </a:t>
            </a:r>
            <a:r>
              <a:rPr lang="en-GB" dirty="0" err="1" smtClean="0"/>
              <a:t>snažniji</a:t>
            </a:r>
            <a:r>
              <a:rPr lang="en-GB" dirty="0" smtClean="0"/>
              <a:t> </a:t>
            </a:r>
            <a:r>
              <a:rPr lang="en-GB" dirty="0" err="1" smtClean="0"/>
              <a:t>motiv</a:t>
            </a:r>
            <a:r>
              <a:rPr lang="en-GB" dirty="0" smtClean="0"/>
              <a:t>, </a:t>
            </a:r>
            <a:r>
              <a:rPr lang="en-GB" dirty="0" err="1" smtClean="0"/>
              <a:t>dostizanje</a:t>
            </a:r>
            <a:r>
              <a:rPr lang="en-GB" dirty="0" smtClean="0"/>
              <a:t> </a:t>
            </a:r>
            <a:r>
              <a:rPr lang="en-GB" dirty="0" err="1" smtClean="0"/>
              <a:t>cilja</a:t>
            </a:r>
            <a:r>
              <a:rPr lang="en-GB" dirty="0" smtClean="0"/>
              <a:t> </a:t>
            </a:r>
            <a:r>
              <a:rPr lang="en-GB" dirty="0" err="1" smtClean="0"/>
              <a:t>će</a:t>
            </a:r>
            <a:r>
              <a:rPr lang="en-GB" dirty="0" smtClean="0"/>
              <a:t> </a:t>
            </a:r>
            <a:r>
              <a:rPr lang="en-GB" dirty="0" err="1" smtClean="0"/>
              <a:t>nam</a:t>
            </a:r>
            <a:r>
              <a:rPr lang="en-GB" dirty="0" smtClean="0"/>
              <a:t> </a:t>
            </a:r>
            <a:r>
              <a:rPr lang="en-GB" dirty="0" err="1" smtClean="0"/>
              <a:t>biti</a:t>
            </a:r>
            <a:r>
              <a:rPr lang="en-GB" dirty="0" smtClean="0"/>
              <a:t> </a:t>
            </a:r>
            <a:r>
              <a:rPr lang="en-GB" dirty="0" err="1" smtClean="0"/>
              <a:t>važnije</a:t>
            </a:r>
            <a:r>
              <a:rPr lang="en-GB" dirty="0" smtClean="0"/>
              <a:t>. </a:t>
            </a:r>
          </a:p>
          <a:p>
            <a:pPr>
              <a:buNone/>
            </a:pPr>
            <a:r>
              <a:rPr lang="en-GB" dirty="0" err="1" smtClean="0"/>
              <a:t>Veća</a:t>
            </a:r>
            <a:r>
              <a:rPr lang="en-GB" dirty="0" smtClean="0"/>
              <a:t> glad –</a:t>
            </a:r>
            <a:r>
              <a:rPr lang="en-GB" dirty="0" err="1" smtClean="0"/>
              <a:t>veća</a:t>
            </a:r>
            <a:r>
              <a:rPr lang="en-GB" dirty="0" smtClean="0"/>
              <a:t> </a:t>
            </a:r>
            <a:r>
              <a:rPr lang="en-GB" dirty="0" err="1" smtClean="0"/>
              <a:t>potreba</a:t>
            </a:r>
            <a:r>
              <a:rPr lang="en-GB" dirty="0" smtClean="0"/>
              <a:t>, </a:t>
            </a:r>
            <a:r>
              <a:rPr lang="en-GB" dirty="0" err="1" smtClean="0"/>
              <a:t>veća</a:t>
            </a:r>
            <a:r>
              <a:rPr lang="en-GB" dirty="0" smtClean="0"/>
              <a:t> </a:t>
            </a:r>
            <a:r>
              <a:rPr lang="en-GB" dirty="0" err="1" smtClean="0"/>
              <a:t>motivacija</a:t>
            </a:r>
            <a:r>
              <a:rPr lang="en-GB" dirty="0" smtClean="0"/>
              <a:t> </a:t>
            </a:r>
            <a:r>
              <a:rPr lang="en-GB" dirty="0" err="1" smtClean="0"/>
              <a:t>za</a:t>
            </a:r>
            <a:r>
              <a:rPr lang="en-GB" dirty="0" smtClean="0"/>
              <a:t> </a:t>
            </a:r>
            <a:r>
              <a:rPr lang="en-GB" dirty="0" err="1" smtClean="0"/>
              <a:t>zadovoljenje</a:t>
            </a:r>
            <a:r>
              <a:rPr lang="en-GB" dirty="0" smtClean="0"/>
              <a:t>.</a:t>
            </a:r>
          </a:p>
          <a:p>
            <a:pPr>
              <a:buNone/>
            </a:pPr>
            <a:endParaRPr lang="en-GB" dirty="0" smtClean="0"/>
          </a:p>
          <a:p>
            <a:r>
              <a:rPr lang="en-GB" dirty="0" err="1" smtClean="0"/>
              <a:t>Atraktivnost</a:t>
            </a:r>
            <a:r>
              <a:rPr lang="en-GB" dirty="0" smtClean="0"/>
              <a:t> </a:t>
            </a:r>
            <a:r>
              <a:rPr lang="en-GB" dirty="0" err="1" smtClean="0"/>
              <a:t>cilja</a:t>
            </a:r>
            <a:r>
              <a:rPr lang="en-GB" dirty="0" smtClean="0"/>
              <a:t> </a:t>
            </a:r>
          </a:p>
          <a:p>
            <a:pPr>
              <a:buNone/>
            </a:pPr>
            <a:r>
              <a:rPr lang="en-GB" dirty="0" err="1" smtClean="0"/>
              <a:t>Atraktivniji</a:t>
            </a:r>
            <a:r>
              <a:rPr lang="en-GB" dirty="0" smtClean="0"/>
              <a:t>; </a:t>
            </a:r>
            <a:r>
              <a:rPr lang="en-GB" dirty="0" err="1" smtClean="0"/>
              <a:t>primamljiviji</a:t>
            </a:r>
            <a:r>
              <a:rPr lang="en-GB" dirty="0" smtClean="0"/>
              <a:t>; </a:t>
            </a:r>
            <a:r>
              <a:rPr lang="en-GB" dirty="0" err="1" smtClean="0"/>
              <a:t>više</a:t>
            </a:r>
            <a:r>
              <a:rPr lang="en-GB" dirty="0" smtClean="0"/>
              <a:t> </a:t>
            </a:r>
            <a:r>
              <a:rPr lang="en-GB" dirty="0" err="1" smtClean="0"/>
              <a:t>željeni</a:t>
            </a:r>
            <a:r>
              <a:rPr lang="en-GB" dirty="0" smtClean="0"/>
              <a:t>=</a:t>
            </a:r>
            <a:r>
              <a:rPr lang="en-GB" dirty="0" err="1" smtClean="0"/>
              <a:t>veća</a:t>
            </a:r>
            <a:r>
              <a:rPr lang="en-GB" dirty="0" smtClean="0"/>
              <a:t> </a:t>
            </a:r>
            <a:r>
              <a:rPr lang="en-GB" dirty="0" err="1" smtClean="0"/>
              <a:t>motivacija</a:t>
            </a:r>
            <a:endParaRPr lang="en-GB" dirty="0" smtClean="0"/>
          </a:p>
          <a:p>
            <a:endParaRPr lang="en-GB" dirty="0" smtClean="0"/>
          </a:p>
          <a:p>
            <a:r>
              <a:rPr lang="en-GB" dirty="0" err="1" smtClean="0"/>
              <a:t>Blizina</a:t>
            </a:r>
            <a:r>
              <a:rPr lang="en-GB" dirty="0" smtClean="0"/>
              <a:t> </a:t>
            </a:r>
            <a:r>
              <a:rPr lang="en-GB" dirty="0" err="1" smtClean="0"/>
              <a:t>cilja</a:t>
            </a:r>
            <a:endParaRPr lang="en-GB" dirty="0" smtClean="0"/>
          </a:p>
          <a:p>
            <a:pPr>
              <a:buNone/>
            </a:pPr>
            <a:r>
              <a:rPr lang="en-GB" dirty="0" err="1" smtClean="0"/>
              <a:t>Što</a:t>
            </a:r>
            <a:r>
              <a:rPr lang="en-GB" dirty="0" smtClean="0"/>
              <a:t> </a:t>
            </a:r>
            <a:r>
              <a:rPr lang="en-GB" dirty="0" err="1" smtClean="0"/>
              <a:t>smo</a:t>
            </a:r>
            <a:r>
              <a:rPr lang="en-GB" dirty="0" smtClean="0"/>
              <a:t> </a:t>
            </a:r>
            <a:r>
              <a:rPr lang="en-GB" dirty="0" err="1" smtClean="0"/>
              <a:t>bliže</a:t>
            </a:r>
            <a:r>
              <a:rPr lang="en-GB" dirty="0" smtClean="0"/>
              <a:t> </a:t>
            </a:r>
            <a:r>
              <a:rPr lang="en-GB" dirty="0" err="1" smtClean="0"/>
              <a:t>nekom</a:t>
            </a:r>
            <a:r>
              <a:rPr lang="en-GB" dirty="0" smtClean="0"/>
              <a:t> </a:t>
            </a:r>
            <a:r>
              <a:rPr lang="en-GB" dirty="0" err="1" smtClean="0"/>
              <a:t>cilju</a:t>
            </a:r>
            <a:r>
              <a:rPr lang="en-GB" dirty="0" smtClean="0"/>
              <a:t> to je </a:t>
            </a:r>
            <a:r>
              <a:rPr lang="en-GB" dirty="0" err="1" smtClean="0"/>
              <a:t>veća</a:t>
            </a:r>
            <a:r>
              <a:rPr lang="en-GB" dirty="0" smtClean="0"/>
              <a:t> </a:t>
            </a:r>
            <a:r>
              <a:rPr lang="en-GB" dirty="0" err="1" smtClean="0"/>
              <a:t>motivacija</a:t>
            </a:r>
            <a:r>
              <a:rPr lang="en-GB" dirty="0" smtClean="0"/>
              <a:t>. </a:t>
            </a:r>
            <a:r>
              <a:rPr lang="en-GB" dirty="0" err="1" smtClean="0"/>
              <a:t>Što</a:t>
            </a:r>
            <a:r>
              <a:rPr lang="en-GB" dirty="0" smtClean="0"/>
              <a:t> </a:t>
            </a:r>
            <a:r>
              <a:rPr lang="en-GB" dirty="0" err="1" smtClean="0"/>
              <a:t>smo</a:t>
            </a:r>
            <a:r>
              <a:rPr lang="en-GB" dirty="0" smtClean="0"/>
              <a:t> </a:t>
            </a:r>
            <a:r>
              <a:rPr lang="en-GB" dirty="0" err="1" smtClean="0"/>
              <a:t>bliži</a:t>
            </a:r>
            <a:r>
              <a:rPr lang="en-GB" dirty="0" smtClean="0"/>
              <a:t> </a:t>
            </a:r>
            <a:r>
              <a:rPr lang="en-GB" dirty="0" err="1" smtClean="0"/>
              <a:t>kraju</a:t>
            </a:r>
            <a:r>
              <a:rPr lang="en-GB" dirty="0" smtClean="0"/>
              <a:t> </a:t>
            </a:r>
            <a:r>
              <a:rPr lang="en-GB" dirty="0" err="1" smtClean="0"/>
              <a:t>putovanja</a:t>
            </a:r>
            <a:r>
              <a:rPr lang="en-GB" dirty="0" smtClean="0"/>
              <a:t> </a:t>
            </a:r>
            <a:r>
              <a:rPr lang="en-GB" dirty="0" err="1" smtClean="0"/>
              <a:t>jedva</a:t>
            </a:r>
            <a:r>
              <a:rPr lang="en-GB" dirty="0" smtClean="0"/>
              <a:t> </a:t>
            </a:r>
            <a:r>
              <a:rPr lang="en-GB" dirty="0" err="1" smtClean="0"/>
              <a:t>čekamo</a:t>
            </a:r>
            <a:r>
              <a:rPr lang="en-GB" dirty="0" smtClean="0"/>
              <a:t> </a:t>
            </a:r>
            <a:r>
              <a:rPr lang="en-GB" dirty="0" err="1" smtClean="0"/>
              <a:t>da</a:t>
            </a:r>
            <a:r>
              <a:rPr lang="en-GB" dirty="0" smtClean="0"/>
              <a:t> </a:t>
            </a:r>
            <a:r>
              <a:rPr lang="en-GB" dirty="0" err="1" smtClean="0"/>
              <a:t>završi</a:t>
            </a:r>
            <a:r>
              <a:rPr lang="en-GB" dirty="0" smtClean="0"/>
              <a:t>. </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Šta</a:t>
            </a:r>
            <a:r>
              <a:rPr lang="en-GB" dirty="0" smtClean="0"/>
              <a:t> u </a:t>
            </a:r>
            <a:r>
              <a:rPr lang="en-GB" dirty="0" err="1" smtClean="0"/>
              <a:t>stvari</a:t>
            </a:r>
            <a:r>
              <a:rPr lang="en-GB" dirty="0" smtClean="0"/>
              <a:t> </a:t>
            </a:r>
            <a:r>
              <a:rPr lang="en-GB" dirty="0" err="1" smtClean="0"/>
              <a:t>želimo</a:t>
            </a:r>
            <a:r>
              <a:rPr lang="en-GB" dirty="0" smtClean="0"/>
              <a:t>?</a:t>
            </a:r>
            <a:endParaRPr lang="en-GB" dirty="0"/>
          </a:p>
        </p:txBody>
      </p:sp>
      <p:sp>
        <p:nvSpPr>
          <p:cNvPr id="3" name="Content Placeholder 2"/>
          <p:cNvSpPr>
            <a:spLocks noGrp="1"/>
          </p:cNvSpPr>
          <p:nvPr>
            <p:ph idx="1"/>
          </p:nvPr>
        </p:nvSpPr>
        <p:spPr/>
        <p:txBody>
          <a:bodyPr>
            <a:normAutofit/>
          </a:bodyPr>
          <a:lstStyle/>
          <a:p>
            <a:r>
              <a:rPr lang="en-GB" dirty="0" err="1" smtClean="0"/>
              <a:t>Dostizanje</a:t>
            </a:r>
            <a:r>
              <a:rPr lang="en-GB" dirty="0" smtClean="0"/>
              <a:t> </a:t>
            </a:r>
            <a:r>
              <a:rPr lang="en-GB" dirty="0" err="1" smtClean="0"/>
              <a:t>homeostaze</a:t>
            </a:r>
            <a:endParaRPr lang="en-GB" dirty="0" smtClean="0"/>
          </a:p>
          <a:p>
            <a:r>
              <a:rPr lang="en-GB" dirty="0" err="1" smtClean="0"/>
              <a:t>Izbegavanje</a:t>
            </a:r>
            <a:r>
              <a:rPr lang="en-GB" dirty="0" smtClean="0"/>
              <a:t> bola; </a:t>
            </a:r>
            <a:r>
              <a:rPr lang="en-GB" dirty="0" err="1" smtClean="0"/>
              <a:t>nelagode</a:t>
            </a:r>
            <a:r>
              <a:rPr lang="en-GB" dirty="0" smtClean="0"/>
              <a:t>; </a:t>
            </a:r>
            <a:r>
              <a:rPr lang="en-GB" dirty="0" err="1" smtClean="0"/>
              <a:t>neprijatnosti</a:t>
            </a:r>
            <a:endParaRPr lang="en-GB" dirty="0" smtClean="0"/>
          </a:p>
          <a:p>
            <a:r>
              <a:rPr lang="en-GB" dirty="0" smtClean="0"/>
              <a:t>.... </a:t>
            </a:r>
            <a:r>
              <a:rPr lang="en-GB" sz="1900" i="1" dirty="0" smtClean="0"/>
              <a:t>Auto </a:t>
            </a:r>
            <a:r>
              <a:rPr lang="en-GB" sz="1900" i="1" dirty="0" err="1" smtClean="0"/>
              <a:t>parkirati</a:t>
            </a:r>
            <a:r>
              <a:rPr lang="en-GB" sz="1900" i="1" dirty="0" smtClean="0"/>
              <a:t> </a:t>
            </a:r>
            <a:r>
              <a:rPr lang="en-GB" sz="1900" i="1" dirty="0" err="1" smtClean="0"/>
              <a:t>što</a:t>
            </a:r>
            <a:r>
              <a:rPr lang="en-GB" sz="1900" i="1" dirty="0" smtClean="0"/>
              <a:t> </a:t>
            </a:r>
            <a:r>
              <a:rPr lang="en-GB" sz="1900" i="1" dirty="0" err="1" smtClean="0"/>
              <a:t>bliže</a:t>
            </a:r>
            <a:r>
              <a:rPr lang="en-GB" sz="1900" i="1" dirty="0" smtClean="0"/>
              <a:t> </a:t>
            </a:r>
            <a:r>
              <a:rPr lang="en-GB" sz="1900" i="1" dirty="0" err="1" smtClean="0"/>
              <a:t>vratima</a:t>
            </a:r>
            <a:r>
              <a:rPr lang="en-GB" sz="1900" i="1" dirty="0" smtClean="0"/>
              <a:t>. </a:t>
            </a:r>
            <a:r>
              <a:rPr lang="en-GB" sz="1900" i="1" dirty="0" err="1" smtClean="0"/>
              <a:t>Prelaženje</a:t>
            </a:r>
            <a:r>
              <a:rPr lang="en-GB" sz="1900" i="1" dirty="0" smtClean="0"/>
              <a:t> </a:t>
            </a:r>
            <a:r>
              <a:rPr lang="en-GB" sz="1900" i="1" dirty="0" err="1" smtClean="0"/>
              <a:t>preko</a:t>
            </a:r>
            <a:r>
              <a:rPr lang="en-GB" sz="1900" i="1" dirty="0" smtClean="0"/>
              <a:t> </a:t>
            </a:r>
            <a:r>
              <a:rPr lang="en-GB" sz="1900" i="1" dirty="0" err="1" smtClean="0"/>
              <a:t>livade</a:t>
            </a:r>
            <a:r>
              <a:rPr lang="en-GB" sz="1900" i="1" dirty="0" smtClean="0"/>
              <a:t>, a ne </a:t>
            </a:r>
            <a:r>
              <a:rPr lang="en-GB" sz="1900" i="1" dirty="0" err="1" smtClean="0"/>
              <a:t>okolo</a:t>
            </a:r>
            <a:r>
              <a:rPr lang="en-GB" sz="1900" i="1" dirty="0" smtClean="0"/>
              <a:t>,...</a:t>
            </a:r>
            <a:endParaRPr lang="en-GB" dirty="0" smtClean="0"/>
          </a:p>
          <a:p>
            <a:endParaRPr lang="en-GB" dirty="0" smtClean="0"/>
          </a:p>
          <a:p>
            <a:r>
              <a:rPr lang="en-GB" dirty="0" err="1" smtClean="0"/>
              <a:t>Vaspitanjem</a:t>
            </a:r>
            <a:r>
              <a:rPr lang="en-GB" dirty="0" smtClean="0"/>
              <a:t> </a:t>
            </a:r>
            <a:r>
              <a:rPr lang="en-GB" dirty="0" err="1" smtClean="0"/>
              <a:t>i</a:t>
            </a:r>
            <a:r>
              <a:rPr lang="en-GB" dirty="0" smtClean="0"/>
              <a:t> </a:t>
            </a:r>
            <a:r>
              <a:rPr lang="en-GB" dirty="0" err="1" smtClean="0"/>
              <a:t>socijalizacijom</a:t>
            </a:r>
            <a:r>
              <a:rPr lang="en-GB" dirty="0" smtClean="0"/>
              <a:t> </a:t>
            </a:r>
            <a:r>
              <a:rPr lang="en-GB" dirty="0" err="1" smtClean="0"/>
              <a:t>učimo</a:t>
            </a:r>
            <a:r>
              <a:rPr lang="en-GB" dirty="0" smtClean="0"/>
              <a:t> </a:t>
            </a:r>
            <a:r>
              <a:rPr lang="en-GB" dirty="0" err="1" smtClean="0"/>
              <a:t>podnošenje</a:t>
            </a:r>
            <a:r>
              <a:rPr lang="en-GB" dirty="0" smtClean="0"/>
              <a:t> </a:t>
            </a:r>
            <a:r>
              <a:rPr lang="en-GB" dirty="0" err="1" smtClean="0"/>
              <a:t>frustracije</a:t>
            </a:r>
            <a:r>
              <a:rPr lang="en-GB" dirty="0" smtClean="0"/>
              <a:t> </a:t>
            </a:r>
            <a:r>
              <a:rPr lang="en-GB" dirty="0" err="1" smtClean="0"/>
              <a:t>zarad</a:t>
            </a:r>
            <a:r>
              <a:rPr lang="en-GB" dirty="0" smtClean="0"/>
              <a:t> </a:t>
            </a:r>
            <a:r>
              <a:rPr lang="en-GB" dirty="0" err="1" smtClean="0"/>
              <a:t>dostizanja</a:t>
            </a:r>
            <a:r>
              <a:rPr lang="en-GB" dirty="0" smtClean="0"/>
              <a:t> </a:t>
            </a:r>
            <a:r>
              <a:rPr lang="en-GB" dirty="0" err="1" smtClean="0"/>
              <a:t>udaljenog</a:t>
            </a:r>
            <a:r>
              <a:rPr lang="en-GB" dirty="0" smtClean="0"/>
              <a:t> </a:t>
            </a:r>
            <a:r>
              <a:rPr lang="en-GB" dirty="0" err="1" smtClean="0"/>
              <a:t>cilja</a:t>
            </a:r>
            <a:endParaRPr lang="en-GB" dirty="0" smtClean="0"/>
          </a:p>
          <a:p>
            <a:r>
              <a:rPr lang="en-GB" dirty="0" err="1" smtClean="0"/>
              <a:t>Trudi</a:t>
            </a:r>
            <a:r>
              <a:rPr lang="en-GB" dirty="0" smtClean="0"/>
              <a:t> se – </a:t>
            </a:r>
            <a:r>
              <a:rPr lang="en-GB" dirty="0" err="1" smtClean="0"/>
              <a:t>uspećeš</a:t>
            </a:r>
            <a:r>
              <a:rPr lang="en-GB" dirty="0" smtClean="0"/>
              <a:t>?</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i="1" dirty="0" err="1" smtClean="0"/>
              <a:t>želja</a:t>
            </a:r>
            <a:r>
              <a:rPr lang="en-GB" i="1" dirty="0" smtClean="0"/>
              <a:t>, </a:t>
            </a:r>
            <a:r>
              <a:rPr lang="en-GB" i="1" dirty="0" err="1" smtClean="0"/>
              <a:t>sama</a:t>
            </a:r>
            <a:r>
              <a:rPr lang="en-GB" i="1" dirty="0" smtClean="0"/>
              <a:t> </a:t>
            </a:r>
            <a:r>
              <a:rPr lang="en-GB" i="1" dirty="0" err="1" smtClean="0"/>
              <a:t>po</a:t>
            </a:r>
            <a:r>
              <a:rPr lang="en-GB" i="1" dirty="0" smtClean="0"/>
              <a:t> </a:t>
            </a:r>
            <a:r>
              <a:rPr lang="en-GB" i="1" dirty="0" err="1" smtClean="0"/>
              <a:t>sebi</a:t>
            </a:r>
            <a:r>
              <a:rPr lang="en-GB" i="1" dirty="0" smtClean="0"/>
              <a:t>, </a:t>
            </a:r>
            <a:r>
              <a:rPr lang="en-GB" i="1" dirty="0" err="1" smtClean="0"/>
              <a:t>nije</a:t>
            </a:r>
            <a:r>
              <a:rPr lang="en-GB" i="1" dirty="0" smtClean="0"/>
              <a:t> </a:t>
            </a:r>
            <a:r>
              <a:rPr lang="en-GB" i="1" dirty="0" err="1" smtClean="0"/>
              <a:t>dovoljna</a:t>
            </a:r>
            <a:r>
              <a:rPr lang="en-GB" i="1" dirty="0" smtClean="0"/>
              <a:t> </a:t>
            </a:r>
            <a:r>
              <a:rPr lang="en-GB" i="1" dirty="0" err="1" smtClean="0"/>
              <a:t>kako</a:t>
            </a:r>
            <a:r>
              <a:rPr lang="en-GB" i="1" dirty="0" smtClean="0"/>
              <a:t> bi se </a:t>
            </a:r>
            <a:r>
              <a:rPr lang="en-GB" i="1" dirty="0" err="1" smtClean="0"/>
              <a:t>željeni</a:t>
            </a:r>
            <a:r>
              <a:rPr lang="en-GB" i="1" dirty="0" smtClean="0"/>
              <a:t> </a:t>
            </a:r>
            <a:r>
              <a:rPr lang="en-GB" i="1" dirty="0" err="1" smtClean="0"/>
              <a:t>cilj</a:t>
            </a:r>
            <a:r>
              <a:rPr lang="en-GB" i="1" dirty="0" smtClean="0"/>
              <a:t> </a:t>
            </a:r>
            <a:r>
              <a:rPr lang="en-GB" i="1" dirty="0" err="1" smtClean="0"/>
              <a:t>ostvario</a:t>
            </a:r>
            <a:r>
              <a:rPr lang="en-GB" i="1" dirty="0" smtClean="0"/>
              <a:t>. </a:t>
            </a:r>
            <a:r>
              <a:rPr lang="en-GB" i="1" dirty="0" err="1" smtClean="0"/>
              <a:t>Ostvarivanje</a:t>
            </a:r>
            <a:r>
              <a:rPr lang="en-GB" i="1" dirty="0" smtClean="0"/>
              <a:t> </a:t>
            </a:r>
            <a:r>
              <a:rPr lang="en-GB" i="1" dirty="0" err="1" smtClean="0"/>
              <a:t>nekog</a:t>
            </a:r>
            <a:r>
              <a:rPr lang="en-GB" i="1" dirty="0" smtClean="0"/>
              <a:t> </a:t>
            </a:r>
            <a:r>
              <a:rPr lang="en-GB" i="1" dirty="0" err="1" smtClean="0"/>
              <a:t>cilja</a:t>
            </a:r>
            <a:r>
              <a:rPr lang="en-GB" i="1" dirty="0" smtClean="0"/>
              <a:t> </a:t>
            </a:r>
            <a:r>
              <a:rPr lang="en-GB" i="1" dirty="0" err="1" smtClean="0"/>
              <a:t>zahteva</a:t>
            </a:r>
            <a:r>
              <a:rPr lang="en-GB" i="1" dirty="0" smtClean="0"/>
              <a:t> </a:t>
            </a:r>
            <a:r>
              <a:rPr lang="en-GB" i="1" dirty="0" err="1" smtClean="0"/>
              <a:t>sposobnost</a:t>
            </a:r>
            <a:r>
              <a:rPr lang="en-GB" i="1" dirty="0" smtClean="0"/>
              <a:t> </a:t>
            </a:r>
            <a:r>
              <a:rPr lang="en-GB" i="1" u="sng" dirty="0" err="1" smtClean="0"/>
              <a:t>istrajavanja</a:t>
            </a:r>
            <a:r>
              <a:rPr lang="en-GB" i="1" u="sng" dirty="0" smtClean="0"/>
              <a:t> </a:t>
            </a:r>
            <a:r>
              <a:rPr lang="en-GB" i="1" u="sng" dirty="0" err="1" smtClean="0"/>
              <a:t>uprkos</a:t>
            </a:r>
            <a:r>
              <a:rPr lang="en-GB" i="1" u="sng" dirty="0" smtClean="0"/>
              <a:t> </a:t>
            </a:r>
            <a:r>
              <a:rPr lang="en-GB" i="1" u="sng" dirty="0" err="1" smtClean="0"/>
              <a:t>teškoćama</a:t>
            </a:r>
            <a:r>
              <a:rPr lang="en-GB" i="1" dirty="0" smtClean="0"/>
              <a:t>. </a:t>
            </a:r>
            <a:r>
              <a:rPr lang="en-GB" i="1" dirty="0" err="1" smtClean="0"/>
              <a:t>Kada</a:t>
            </a:r>
            <a:r>
              <a:rPr lang="en-GB" i="1" dirty="0" smtClean="0"/>
              <a:t> </a:t>
            </a:r>
            <a:r>
              <a:rPr lang="en-GB" i="1" dirty="0" err="1" smtClean="0"/>
              <a:t>govorimo</a:t>
            </a:r>
            <a:r>
              <a:rPr lang="en-GB" i="1" dirty="0" smtClean="0"/>
              <a:t> o </a:t>
            </a:r>
            <a:r>
              <a:rPr lang="en-GB" i="1" dirty="0" err="1" smtClean="0"/>
              <a:t>motivaciji</a:t>
            </a:r>
            <a:r>
              <a:rPr lang="en-GB" i="1" dirty="0" smtClean="0"/>
              <a:t>, </a:t>
            </a:r>
            <a:r>
              <a:rPr lang="en-GB" i="1" dirty="0" err="1" smtClean="0"/>
              <a:t>govorimo</a:t>
            </a:r>
            <a:r>
              <a:rPr lang="en-GB" i="1" dirty="0" smtClean="0"/>
              <a:t> </a:t>
            </a:r>
            <a:r>
              <a:rPr lang="en-GB" i="1" dirty="0" err="1" smtClean="0"/>
              <a:t>i</a:t>
            </a:r>
            <a:r>
              <a:rPr lang="en-GB" i="1" dirty="0" smtClean="0"/>
              <a:t> o </a:t>
            </a:r>
            <a:r>
              <a:rPr lang="en-GB" i="1" dirty="0" err="1" smtClean="0"/>
              <a:t>istrajnosti</a:t>
            </a:r>
            <a:r>
              <a:rPr lang="en-GB" i="1" dirty="0" smtClean="0"/>
              <a:t> </a:t>
            </a:r>
            <a:r>
              <a:rPr lang="en-GB" i="1" dirty="0" err="1" smtClean="0"/>
              <a:t>i</a:t>
            </a:r>
            <a:r>
              <a:rPr lang="en-GB" i="1" dirty="0" smtClean="0"/>
              <a:t> </a:t>
            </a:r>
            <a:r>
              <a:rPr lang="en-GB" i="1" dirty="0" err="1" smtClean="0"/>
              <a:t>upornosti</a:t>
            </a:r>
            <a:r>
              <a:rPr lang="en-GB" i="1" dirty="0" smtClean="0"/>
              <a:t> </a:t>
            </a:r>
            <a:r>
              <a:rPr lang="en-GB" i="1" dirty="0" err="1" smtClean="0"/>
              <a:t>da</a:t>
            </a:r>
            <a:r>
              <a:rPr lang="en-GB" i="1" dirty="0" smtClean="0"/>
              <a:t> se </a:t>
            </a:r>
            <a:r>
              <a:rPr lang="en-GB" i="1" dirty="0" err="1" smtClean="0"/>
              <a:t>cilj</a:t>
            </a:r>
            <a:r>
              <a:rPr lang="en-GB" i="1" dirty="0" smtClean="0"/>
              <a:t> </a:t>
            </a:r>
            <a:r>
              <a:rPr lang="en-GB" i="1" dirty="0" err="1" smtClean="0"/>
              <a:t>realizuje</a:t>
            </a:r>
            <a:r>
              <a:rPr lang="en-GB" i="1" dirty="0" smtClean="0"/>
              <a:t>.</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Marshmalow</a:t>
            </a:r>
            <a:r>
              <a:rPr lang="en-GB" dirty="0" smtClean="0"/>
              <a:t> experiment</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cstate="print"/>
          <a:srcRect/>
          <a:stretch>
            <a:fillRect/>
          </a:stretch>
        </p:blipFill>
        <p:spPr bwMode="auto">
          <a:xfrm>
            <a:off x="1043608" y="908720"/>
            <a:ext cx="7704856"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err="1" smtClean="0"/>
              <a:t>Kod</a:t>
            </a:r>
            <a:r>
              <a:rPr lang="en-GB" dirty="0" smtClean="0"/>
              <a:t> INTRINZIČNE </a:t>
            </a:r>
            <a:r>
              <a:rPr lang="en-GB" dirty="0" err="1" smtClean="0"/>
              <a:t>motivacije</a:t>
            </a:r>
            <a:r>
              <a:rPr lang="en-GB" dirty="0" smtClean="0"/>
              <a:t> </a:t>
            </a:r>
            <a:r>
              <a:rPr lang="en-GB" dirty="0" err="1" smtClean="0"/>
              <a:t>sam</a:t>
            </a:r>
            <a:r>
              <a:rPr lang="en-GB" dirty="0" smtClean="0"/>
              <a:t> </a:t>
            </a:r>
            <a:r>
              <a:rPr lang="en-GB" dirty="0" err="1" smtClean="0"/>
              <a:t>proces</a:t>
            </a:r>
            <a:r>
              <a:rPr lang="en-GB" dirty="0" smtClean="0"/>
              <a:t>, </a:t>
            </a:r>
            <a:r>
              <a:rPr lang="en-GB" dirty="0" err="1" smtClean="0"/>
              <a:t>delanje</a:t>
            </a:r>
            <a:r>
              <a:rPr lang="en-GB" dirty="0" smtClean="0"/>
              <a:t>, </a:t>
            </a:r>
            <a:r>
              <a:rPr lang="en-GB" dirty="0" err="1" smtClean="0"/>
              <a:t>aktivnost</a:t>
            </a:r>
            <a:r>
              <a:rPr lang="en-GB" dirty="0" smtClean="0"/>
              <a:t> </a:t>
            </a:r>
            <a:r>
              <a:rPr lang="en-GB" dirty="0" err="1" smtClean="0"/>
              <a:t>proizvodi</a:t>
            </a:r>
            <a:r>
              <a:rPr lang="en-GB" dirty="0" smtClean="0"/>
              <a:t> </a:t>
            </a:r>
            <a:r>
              <a:rPr lang="en-GB" dirty="0" err="1" smtClean="0"/>
              <a:t>osećaj</a:t>
            </a:r>
            <a:r>
              <a:rPr lang="en-GB" dirty="0" smtClean="0"/>
              <a:t> </a:t>
            </a:r>
            <a:r>
              <a:rPr lang="en-GB" dirty="0" err="1" smtClean="0"/>
              <a:t>zadovoljstva</a:t>
            </a:r>
            <a:r>
              <a:rPr lang="en-GB" dirty="0" smtClean="0"/>
              <a:t> (ne </a:t>
            </a:r>
            <a:r>
              <a:rPr lang="en-GB" dirty="0" err="1" smtClean="0"/>
              <a:t>nužno</a:t>
            </a:r>
            <a:r>
              <a:rPr lang="en-GB" dirty="0" smtClean="0"/>
              <a:t> </a:t>
            </a:r>
            <a:r>
              <a:rPr lang="en-GB" dirty="0" err="1" smtClean="0"/>
              <a:t>stalno</a:t>
            </a:r>
            <a:r>
              <a:rPr lang="en-GB" dirty="0" smtClean="0"/>
              <a:t>). </a:t>
            </a:r>
            <a:r>
              <a:rPr lang="en-GB" dirty="0" err="1" smtClean="0"/>
              <a:t>Proces</a:t>
            </a:r>
            <a:r>
              <a:rPr lang="en-GB" dirty="0" smtClean="0"/>
              <a:t> je </a:t>
            </a:r>
            <a:r>
              <a:rPr lang="en-GB" dirty="0" err="1" smtClean="0"/>
              <a:t>izvor</a:t>
            </a:r>
            <a:r>
              <a:rPr lang="en-GB" dirty="0" smtClean="0"/>
              <a:t> </a:t>
            </a:r>
            <a:r>
              <a:rPr lang="en-GB" dirty="0" err="1" smtClean="0"/>
              <a:t>zadovoljstva</a:t>
            </a:r>
            <a:r>
              <a:rPr lang="en-GB" dirty="0" smtClean="0"/>
              <a:t> </a:t>
            </a:r>
            <a:r>
              <a:rPr lang="en-GB" dirty="0" err="1" smtClean="0"/>
              <a:t>i</a:t>
            </a:r>
            <a:r>
              <a:rPr lang="en-GB" dirty="0" smtClean="0"/>
              <a:t> </a:t>
            </a:r>
            <a:r>
              <a:rPr lang="en-GB" dirty="0" err="1" smtClean="0"/>
              <a:t>trajnosti</a:t>
            </a:r>
            <a:r>
              <a:rPr lang="en-GB" dirty="0" smtClean="0"/>
              <a:t> </a:t>
            </a:r>
            <a:r>
              <a:rPr lang="en-GB" dirty="0" err="1" smtClean="0"/>
              <a:t>motivacije</a:t>
            </a:r>
            <a:endParaRPr lang="en-GB" dirty="0" smtClean="0"/>
          </a:p>
          <a:p>
            <a:r>
              <a:rPr lang="en-GB" dirty="0" err="1" smtClean="0"/>
              <a:t>Kod</a:t>
            </a:r>
            <a:r>
              <a:rPr lang="en-GB" dirty="0" smtClean="0"/>
              <a:t> EKSTRINZIČNE </a:t>
            </a:r>
            <a:r>
              <a:rPr lang="en-GB" dirty="0" err="1" smtClean="0"/>
              <a:t>motivacije</a:t>
            </a:r>
            <a:r>
              <a:rPr lang="en-GB" dirty="0" smtClean="0"/>
              <a:t> </a:t>
            </a:r>
            <a:r>
              <a:rPr lang="en-GB" dirty="0" err="1" smtClean="0"/>
              <a:t>aktivnost</a:t>
            </a:r>
            <a:r>
              <a:rPr lang="en-GB" dirty="0" smtClean="0"/>
              <a:t>, </a:t>
            </a:r>
            <a:r>
              <a:rPr lang="en-GB" dirty="0" err="1" smtClean="0"/>
              <a:t>ponašanje</a:t>
            </a:r>
            <a:r>
              <a:rPr lang="en-GB" dirty="0" smtClean="0"/>
              <a:t>, je </a:t>
            </a:r>
            <a:r>
              <a:rPr lang="en-GB" dirty="0" err="1" smtClean="0"/>
              <a:t>sredstvo</a:t>
            </a:r>
            <a:r>
              <a:rPr lang="en-GB" dirty="0" smtClean="0"/>
              <a:t> </a:t>
            </a:r>
            <a:r>
              <a:rPr lang="en-GB" dirty="0" err="1" smtClean="0"/>
              <a:t>da</a:t>
            </a:r>
            <a:r>
              <a:rPr lang="en-GB" dirty="0" smtClean="0"/>
              <a:t> se </a:t>
            </a:r>
            <a:r>
              <a:rPr lang="en-GB" dirty="0" err="1" smtClean="0"/>
              <a:t>ostvari</a:t>
            </a:r>
            <a:r>
              <a:rPr lang="en-GB" dirty="0" smtClean="0"/>
              <a:t> </a:t>
            </a:r>
            <a:r>
              <a:rPr lang="en-GB" dirty="0" err="1" smtClean="0"/>
              <a:t>neki</a:t>
            </a:r>
            <a:r>
              <a:rPr lang="en-GB" dirty="0" smtClean="0"/>
              <a:t> </a:t>
            </a:r>
            <a:r>
              <a:rPr lang="en-GB" dirty="0" err="1" smtClean="0"/>
              <a:t>željeni</a:t>
            </a:r>
            <a:r>
              <a:rPr lang="en-GB" dirty="0" smtClean="0"/>
              <a:t> </a:t>
            </a:r>
            <a:r>
              <a:rPr lang="en-GB" dirty="0" err="1" smtClean="0"/>
              <a:t>cilj</a:t>
            </a:r>
            <a:r>
              <a:rPr lang="en-GB" dirty="0" smtClean="0"/>
              <a:t> </a:t>
            </a:r>
            <a:r>
              <a:rPr lang="en-GB" dirty="0" err="1" smtClean="0"/>
              <a:t>koji</a:t>
            </a:r>
            <a:r>
              <a:rPr lang="en-GB" dirty="0" smtClean="0"/>
              <a:t> </a:t>
            </a:r>
            <a:r>
              <a:rPr lang="en-GB" dirty="0" err="1" smtClean="0"/>
              <a:t>onda</a:t>
            </a:r>
            <a:r>
              <a:rPr lang="en-GB" dirty="0" smtClean="0"/>
              <a:t> </a:t>
            </a:r>
            <a:r>
              <a:rPr lang="en-GB" dirty="0" err="1" smtClean="0"/>
              <a:t>postaje</a:t>
            </a:r>
            <a:r>
              <a:rPr lang="en-GB" dirty="0" smtClean="0"/>
              <a:t> </a:t>
            </a:r>
            <a:r>
              <a:rPr lang="en-GB" dirty="0" err="1" smtClean="0"/>
              <a:t>izvor</a:t>
            </a:r>
            <a:r>
              <a:rPr lang="en-GB" dirty="0" smtClean="0"/>
              <a:t> </a:t>
            </a:r>
            <a:r>
              <a:rPr lang="en-GB" dirty="0" err="1" smtClean="0"/>
              <a:t>zadovoljstva</a:t>
            </a:r>
            <a:r>
              <a:rPr lang="en-GB" dirty="0" smtClean="0"/>
              <a:t>. </a:t>
            </a:r>
            <a:r>
              <a:rPr lang="en-GB" sz="2400" dirty="0" err="1" smtClean="0"/>
              <a:t>Ako</a:t>
            </a:r>
            <a:r>
              <a:rPr lang="en-GB" sz="2400" dirty="0" smtClean="0"/>
              <a:t> </a:t>
            </a:r>
            <a:r>
              <a:rPr lang="en-GB" sz="2400" dirty="0" err="1" smtClean="0"/>
              <a:t>nema</a:t>
            </a:r>
            <a:r>
              <a:rPr lang="en-GB" sz="2400" dirty="0" smtClean="0"/>
              <a:t> </a:t>
            </a:r>
            <a:r>
              <a:rPr lang="en-GB" sz="2400" dirty="0" err="1" smtClean="0"/>
              <a:t>krajnje</a:t>
            </a:r>
            <a:r>
              <a:rPr lang="en-GB" sz="2400" dirty="0" smtClean="0"/>
              <a:t> </a:t>
            </a:r>
            <a:r>
              <a:rPr lang="en-GB" sz="2400" dirty="0" err="1" smtClean="0"/>
              <a:t>nagrade</a:t>
            </a:r>
            <a:r>
              <a:rPr lang="en-GB" sz="2400" dirty="0" smtClean="0"/>
              <a:t> , </a:t>
            </a:r>
            <a:r>
              <a:rPr lang="en-GB" sz="2400" dirty="0" err="1" smtClean="0"/>
              <a:t>nema</a:t>
            </a:r>
            <a:r>
              <a:rPr lang="en-GB" sz="2400" dirty="0" smtClean="0"/>
              <a:t> </a:t>
            </a:r>
            <a:r>
              <a:rPr lang="en-GB" sz="2400" dirty="0" err="1" smtClean="0"/>
              <a:t>ni</a:t>
            </a:r>
            <a:r>
              <a:rPr lang="en-GB" sz="2400" dirty="0" smtClean="0"/>
              <a:t> </a:t>
            </a:r>
            <a:r>
              <a:rPr lang="en-GB" sz="2400" dirty="0" err="1" smtClean="0"/>
              <a:t>aktivnosti</a:t>
            </a:r>
            <a:r>
              <a:rPr lang="en-GB" sz="2400" dirty="0" smtClean="0"/>
              <a:t>.</a:t>
            </a:r>
            <a:endParaRPr lang="en-GB"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Činioci</a:t>
            </a:r>
            <a:r>
              <a:rPr lang="en-GB" dirty="0" smtClean="0"/>
              <a:t> </a:t>
            </a:r>
            <a:r>
              <a:rPr lang="en-GB" dirty="0" err="1" smtClean="0"/>
              <a:t>intrinzične</a:t>
            </a:r>
            <a:r>
              <a:rPr lang="en-GB" dirty="0" smtClean="0"/>
              <a:t> </a:t>
            </a:r>
            <a:r>
              <a:rPr lang="en-GB" dirty="0" err="1" smtClean="0"/>
              <a:t>motivacije</a:t>
            </a:r>
            <a:r>
              <a:rPr lang="en-GB" dirty="0" smtClean="0"/>
              <a:t> </a:t>
            </a:r>
            <a:br>
              <a:rPr lang="en-GB" dirty="0" smtClean="0"/>
            </a:br>
            <a:r>
              <a:rPr lang="en-GB" sz="2700" dirty="0" smtClean="0"/>
              <a:t>(</a:t>
            </a:r>
            <a:r>
              <a:rPr lang="en-GB" sz="3100" dirty="0" err="1" smtClean="0"/>
              <a:t>Čudina</a:t>
            </a:r>
            <a:r>
              <a:rPr lang="en-GB" sz="3100" dirty="0" smtClean="0"/>
              <a:t> </a:t>
            </a:r>
            <a:r>
              <a:rPr lang="en-GB" sz="3100" dirty="0" err="1" smtClean="0"/>
              <a:t>Obradović</a:t>
            </a:r>
            <a:r>
              <a:rPr lang="en-GB" sz="3100" dirty="0" smtClean="0"/>
              <a:t>, 1990)</a:t>
            </a:r>
            <a:endParaRPr lang="en-GB" sz="3100" dirty="0"/>
          </a:p>
        </p:txBody>
      </p:sp>
      <p:sp>
        <p:nvSpPr>
          <p:cNvPr id="3" name="Content Placeholder 2"/>
          <p:cNvSpPr>
            <a:spLocks noGrp="1"/>
          </p:cNvSpPr>
          <p:nvPr>
            <p:ph idx="1"/>
          </p:nvPr>
        </p:nvSpPr>
        <p:spPr/>
        <p:txBody>
          <a:bodyPr>
            <a:normAutofit fontScale="70000" lnSpcReduction="20000"/>
          </a:bodyPr>
          <a:lstStyle/>
          <a:p>
            <a:pPr>
              <a:buNone/>
            </a:pPr>
            <a:r>
              <a:rPr lang="en-GB" b="1" dirty="0" err="1" smtClean="0"/>
              <a:t>radna</a:t>
            </a:r>
            <a:r>
              <a:rPr lang="en-GB" b="1" dirty="0" smtClean="0"/>
              <a:t> </a:t>
            </a:r>
            <a:r>
              <a:rPr lang="en-GB" b="1" dirty="0" err="1" smtClean="0"/>
              <a:t>energija</a:t>
            </a:r>
            <a:r>
              <a:rPr lang="en-GB" b="1" dirty="0" smtClean="0"/>
              <a:t> </a:t>
            </a:r>
          </a:p>
          <a:p>
            <a:r>
              <a:rPr lang="pl-PL" dirty="0" smtClean="0"/>
              <a:t>vitalnost, elan, pogonsko gorivo za stvaranje, zanos</a:t>
            </a:r>
          </a:p>
          <a:p>
            <a:pPr>
              <a:buNone/>
            </a:pPr>
            <a:r>
              <a:rPr lang="en-GB" b="1" dirty="0" err="1" smtClean="0"/>
              <a:t>usmerenost</a:t>
            </a:r>
            <a:r>
              <a:rPr lang="en-GB" b="1" dirty="0" smtClean="0"/>
              <a:t> ka </a:t>
            </a:r>
            <a:r>
              <a:rPr lang="en-GB" b="1" dirty="0" err="1" smtClean="0"/>
              <a:t>cilju</a:t>
            </a:r>
            <a:r>
              <a:rPr lang="en-GB" b="1" dirty="0" smtClean="0"/>
              <a:t> </a:t>
            </a:r>
          </a:p>
          <a:p>
            <a:r>
              <a:rPr lang="en-GB" dirty="0" err="1" smtClean="0"/>
              <a:t>istrajnost</a:t>
            </a:r>
            <a:r>
              <a:rPr lang="en-GB" dirty="0" smtClean="0"/>
              <a:t> </a:t>
            </a:r>
            <a:r>
              <a:rPr lang="en-GB" dirty="0" err="1" smtClean="0"/>
              <a:t>marljivost</a:t>
            </a:r>
            <a:r>
              <a:rPr lang="en-GB" dirty="0" smtClean="0"/>
              <a:t>, </a:t>
            </a:r>
            <a:r>
              <a:rPr lang="en-GB" dirty="0" err="1" smtClean="0"/>
              <a:t>upornost</a:t>
            </a:r>
            <a:r>
              <a:rPr lang="en-GB" dirty="0" smtClean="0"/>
              <a:t>, </a:t>
            </a:r>
            <a:r>
              <a:rPr lang="en-GB" dirty="0" err="1" smtClean="0"/>
              <a:t>predanost</a:t>
            </a:r>
            <a:r>
              <a:rPr lang="en-GB" dirty="0" smtClean="0"/>
              <a:t> </a:t>
            </a:r>
            <a:r>
              <a:rPr lang="en-GB" dirty="0" err="1" smtClean="0"/>
              <a:t>zadatku</a:t>
            </a:r>
            <a:r>
              <a:rPr lang="en-GB" dirty="0" smtClean="0"/>
              <a:t> </a:t>
            </a:r>
            <a:r>
              <a:rPr lang="en-GB" dirty="0" err="1" smtClean="0"/>
              <a:t>usmerenost</a:t>
            </a:r>
            <a:r>
              <a:rPr lang="en-GB" dirty="0" smtClean="0"/>
              <a:t> </a:t>
            </a:r>
            <a:r>
              <a:rPr lang="en-GB" dirty="0" err="1" smtClean="0"/>
              <a:t>cilju</a:t>
            </a:r>
            <a:r>
              <a:rPr lang="en-GB" dirty="0" smtClean="0"/>
              <a:t>, </a:t>
            </a:r>
            <a:r>
              <a:rPr lang="en-GB" dirty="0" err="1" smtClean="0"/>
              <a:t>motiv</a:t>
            </a:r>
            <a:r>
              <a:rPr lang="en-GB" dirty="0" smtClean="0"/>
              <a:t> </a:t>
            </a:r>
            <a:r>
              <a:rPr lang="en-GB" dirty="0" err="1" smtClean="0"/>
              <a:t>za</a:t>
            </a:r>
            <a:r>
              <a:rPr lang="en-GB" dirty="0" smtClean="0"/>
              <a:t> </a:t>
            </a:r>
            <a:r>
              <a:rPr lang="en-GB" dirty="0" err="1" smtClean="0"/>
              <a:t>postignućem</a:t>
            </a:r>
            <a:r>
              <a:rPr lang="en-GB" dirty="0" smtClean="0"/>
              <a:t>.</a:t>
            </a:r>
          </a:p>
          <a:p>
            <a:pPr>
              <a:buNone/>
            </a:pPr>
            <a:r>
              <a:rPr lang="en-GB" b="1" dirty="0" err="1" smtClean="0"/>
              <a:t>interesovanje</a:t>
            </a:r>
            <a:endParaRPr lang="en-GB" b="1" dirty="0" smtClean="0"/>
          </a:p>
          <a:p>
            <a:r>
              <a:rPr lang="en-GB" dirty="0" err="1" smtClean="0"/>
              <a:t>znatiželja</a:t>
            </a:r>
            <a:r>
              <a:rPr lang="en-GB" dirty="0" smtClean="0"/>
              <a:t>, </a:t>
            </a:r>
            <a:r>
              <a:rPr lang="en-GB" dirty="0" err="1" smtClean="0"/>
              <a:t>veliki</a:t>
            </a:r>
            <a:r>
              <a:rPr lang="en-GB" dirty="0" smtClean="0"/>
              <a:t> </a:t>
            </a:r>
            <a:r>
              <a:rPr lang="en-GB" dirty="0" err="1" smtClean="0"/>
              <a:t>interes</a:t>
            </a:r>
            <a:r>
              <a:rPr lang="en-GB" dirty="0" smtClean="0"/>
              <a:t>, </a:t>
            </a:r>
            <a:r>
              <a:rPr lang="en-GB" dirty="0" err="1" smtClean="0"/>
              <a:t>entuzijazam</a:t>
            </a:r>
            <a:r>
              <a:rPr lang="en-GB" dirty="0" smtClean="0"/>
              <a:t>, </a:t>
            </a:r>
            <a:r>
              <a:rPr lang="en-GB" dirty="0" err="1" smtClean="0"/>
              <a:t>fascinacija</a:t>
            </a:r>
            <a:r>
              <a:rPr lang="en-GB" dirty="0" smtClean="0"/>
              <a:t> </a:t>
            </a:r>
            <a:r>
              <a:rPr lang="en-GB" dirty="0" err="1" smtClean="0"/>
              <a:t>problemom</a:t>
            </a:r>
            <a:r>
              <a:rPr lang="en-GB" dirty="0" smtClean="0"/>
              <a:t>, </a:t>
            </a:r>
          </a:p>
          <a:p>
            <a:pPr>
              <a:buNone/>
            </a:pPr>
            <a:r>
              <a:rPr lang="en-GB" b="1" dirty="0" err="1" smtClean="0"/>
              <a:t>samopoimanje</a:t>
            </a:r>
            <a:endParaRPr lang="en-GB" b="1" dirty="0" smtClean="0"/>
          </a:p>
          <a:p>
            <a:pPr>
              <a:buNone/>
            </a:pPr>
            <a:r>
              <a:rPr lang="en-GB" dirty="0" err="1" smtClean="0"/>
              <a:t>pozitivna</a:t>
            </a:r>
            <a:r>
              <a:rPr lang="en-GB" dirty="0" smtClean="0"/>
              <a:t> </a:t>
            </a:r>
            <a:r>
              <a:rPr lang="en-GB" dirty="0" err="1" smtClean="0"/>
              <a:t>slika</a:t>
            </a:r>
            <a:r>
              <a:rPr lang="en-GB" dirty="0" smtClean="0"/>
              <a:t> o </a:t>
            </a:r>
            <a:r>
              <a:rPr lang="en-GB" dirty="0" err="1" smtClean="0"/>
              <a:t>sebi</a:t>
            </a:r>
            <a:r>
              <a:rPr lang="en-GB" dirty="0" smtClean="0"/>
              <a:t>, </a:t>
            </a:r>
            <a:r>
              <a:rPr lang="en-GB" dirty="0" err="1" smtClean="0"/>
              <a:t>visoko</a:t>
            </a:r>
            <a:r>
              <a:rPr lang="en-GB" dirty="0" smtClean="0"/>
              <a:t> </a:t>
            </a:r>
            <a:r>
              <a:rPr lang="en-GB" dirty="0" err="1" smtClean="0"/>
              <a:t>samopoštovanje</a:t>
            </a:r>
            <a:r>
              <a:rPr lang="en-GB" dirty="0" smtClean="0"/>
              <a:t>, </a:t>
            </a:r>
            <a:r>
              <a:rPr lang="en-GB" dirty="0" err="1" smtClean="0"/>
              <a:t>odsutnost</a:t>
            </a:r>
            <a:r>
              <a:rPr lang="en-GB" dirty="0" smtClean="0"/>
              <a:t> </a:t>
            </a:r>
            <a:r>
              <a:rPr lang="en-GB" dirty="0" err="1" smtClean="0"/>
              <a:t>straha</a:t>
            </a:r>
            <a:r>
              <a:rPr lang="en-GB" dirty="0" smtClean="0"/>
              <a:t> </a:t>
            </a:r>
            <a:r>
              <a:rPr lang="en-GB" dirty="0" err="1" smtClean="0"/>
              <a:t>od</a:t>
            </a:r>
            <a:r>
              <a:rPr lang="en-GB" dirty="0" smtClean="0"/>
              <a:t> </a:t>
            </a:r>
            <a:r>
              <a:rPr lang="en-GB" dirty="0" err="1" smtClean="0"/>
              <a:t>kritike</a:t>
            </a:r>
            <a:r>
              <a:rPr lang="en-GB" dirty="0" smtClean="0"/>
              <a:t>, </a:t>
            </a:r>
            <a:r>
              <a:rPr lang="en-GB" dirty="0" err="1" smtClean="0"/>
              <a:t>osećaj</a:t>
            </a:r>
            <a:r>
              <a:rPr lang="en-GB" dirty="0" smtClean="0"/>
              <a:t> </a:t>
            </a:r>
            <a:r>
              <a:rPr lang="en-GB" dirty="0" err="1" smtClean="0"/>
              <a:t>vlastite</a:t>
            </a:r>
            <a:r>
              <a:rPr lang="en-GB" dirty="0" smtClean="0"/>
              <a:t> </a:t>
            </a:r>
            <a:r>
              <a:rPr lang="en-GB" dirty="0" err="1" smtClean="0"/>
              <a:t>vrednosti</a:t>
            </a:r>
            <a:r>
              <a:rPr lang="en-GB" dirty="0" smtClean="0"/>
              <a:t> </a:t>
            </a:r>
            <a:r>
              <a:rPr lang="en-GB" dirty="0" err="1" smtClean="0"/>
              <a:t>postavljanje</a:t>
            </a:r>
            <a:r>
              <a:rPr lang="en-GB" dirty="0" smtClean="0"/>
              <a:t> </a:t>
            </a:r>
            <a:r>
              <a:rPr lang="en-GB" dirty="0" err="1" smtClean="0"/>
              <a:t>visokih</a:t>
            </a:r>
            <a:r>
              <a:rPr lang="en-GB" dirty="0" smtClean="0"/>
              <a:t> </a:t>
            </a:r>
            <a:r>
              <a:rPr lang="en-GB" dirty="0" err="1" smtClean="0"/>
              <a:t>ali</a:t>
            </a:r>
            <a:r>
              <a:rPr lang="en-GB" dirty="0" smtClean="0"/>
              <a:t> </a:t>
            </a:r>
            <a:r>
              <a:rPr lang="en-GB" dirty="0" err="1" smtClean="0"/>
              <a:t>realnih</a:t>
            </a:r>
            <a:r>
              <a:rPr lang="en-GB" dirty="0" smtClean="0"/>
              <a:t> </a:t>
            </a:r>
            <a:r>
              <a:rPr lang="en-GB" dirty="0" err="1" smtClean="0"/>
              <a:t>standarda</a:t>
            </a:r>
            <a:r>
              <a:rPr lang="en-GB" dirty="0" smtClean="0"/>
              <a:t> </a:t>
            </a:r>
          </a:p>
          <a:p>
            <a:pPr>
              <a:buNone/>
            </a:pPr>
            <a:r>
              <a:rPr lang="en-GB" b="1" dirty="0" err="1" smtClean="0"/>
              <a:t>Nezavisnost</a:t>
            </a:r>
            <a:endParaRPr lang="en-GB" b="1" dirty="0" smtClean="0"/>
          </a:p>
          <a:p>
            <a:r>
              <a:rPr lang="en-GB" dirty="0" err="1" smtClean="0"/>
              <a:t>autonomija</a:t>
            </a:r>
            <a:r>
              <a:rPr lang="en-GB" dirty="0" smtClean="0"/>
              <a:t>, </a:t>
            </a:r>
            <a:r>
              <a:rPr lang="en-GB" dirty="0" err="1" smtClean="0"/>
              <a:t>samodovoljnost</a:t>
            </a:r>
            <a:r>
              <a:rPr lang="en-GB" dirty="0" smtClean="0"/>
              <a:t>, </a:t>
            </a:r>
            <a:r>
              <a:rPr lang="en-GB" dirty="0" err="1" smtClean="0"/>
              <a:t>individualnost</a:t>
            </a:r>
            <a:r>
              <a:rPr lang="en-GB" dirty="0" smtClean="0"/>
              <a:t>, </a:t>
            </a:r>
            <a:r>
              <a:rPr lang="en-GB" dirty="0" err="1" smtClean="0"/>
              <a:t>nekonformizam</a:t>
            </a:r>
            <a:r>
              <a:rPr lang="en-GB" dirty="0" smtClean="0"/>
              <a:t>, </a:t>
            </a:r>
            <a:r>
              <a:rPr lang="en-GB" dirty="0" err="1" smtClean="0"/>
              <a:t>inicijativa</a:t>
            </a:r>
            <a:r>
              <a:rPr lang="en-GB" dirty="0" smtClean="0"/>
              <a:t>, </a:t>
            </a:r>
            <a:r>
              <a:rPr lang="en-GB" dirty="0" err="1" smtClean="0"/>
              <a:t>spremnost</a:t>
            </a:r>
            <a:r>
              <a:rPr lang="en-GB" dirty="0" smtClean="0"/>
              <a:t> </a:t>
            </a:r>
            <a:r>
              <a:rPr lang="en-GB" dirty="0" err="1" smtClean="0"/>
              <a:t>na</a:t>
            </a:r>
            <a:r>
              <a:rPr lang="en-GB" dirty="0" smtClean="0"/>
              <a:t> </a:t>
            </a:r>
            <a:r>
              <a:rPr lang="en-GB" dirty="0" err="1" smtClean="0"/>
              <a:t>rizik</a:t>
            </a:r>
            <a:endParaRPr lang="en-GB" dirty="0" smtClean="0"/>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Kako</a:t>
            </a:r>
            <a:r>
              <a:rPr lang="en-GB" dirty="0" smtClean="0"/>
              <a:t> </a:t>
            </a:r>
            <a:r>
              <a:rPr lang="en-GB" dirty="0" err="1" smtClean="0"/>
              <a:t>kod</a:t>
            </a:r>
            <a:r>
              <a:rPr lang="en-GB" dirty="0" smtClean="0"/>
              <a:t> </a:t>
            </a:r>
            <a:r>
              <a:rPr lang="en-GB" dirty="0" err="1" smtClean="0"/>
              <a:t>dece</a:t>
            </a:r>
            <a:r>
              <a:rPr lang="en-GB" dirty="0" smtClean="0"/>
              <a:t> </a:t>
            </a:r>
            <a:r>
              <a:rPr lang="en-GB" dirty="0" err="1" smtClean="0"/>
              <a:t>stvarati</a:t>
            </a:r>
            <a:r>
              <a:rPr lang="en-GB" dirty="0" smtClean="0"/>
              <a:t> </a:t>
            </a:r>
            <a:r>
              <a:rPr lang="en-GB" dirty="0" err="1" smtClean="0"/>
              <a:t>i</a:t>
            </a:r>
            <a:r>
              <a:rPr lang="en-GB" dirty="0" smtClean="0"/>
              <a:t> </a:t>
            </a:r>
            <a:r>
              <a:rPr lang="en-GB" dirty="0" err="1" smtClean="0"/>
              <a:t>održavati</a:t>
            </a:r>
            <a:r>
              <a:rPr lang="en-GB" dirty="0" smtClean="0"/>
              <a:t> </a:t>
            </a:r>
            <a:r>
              <a:rPr lang="en-GB" dirty="0" err="1" smtClean="0"/>
              <a:t>intrinzičnu</a:t>
            </a:r>
            <a:r>
              <a:rPr lang="en-GB" dirty="0" smtClean="0"/>
              <a:t> </a:t>
            </a:r>
            <a:r>
              <a:rPr lang="en-GB" dirty="0" err="1" smtClean="0"/>
              <a:t>motivaciju</a:t>
            </a:r>
            <a:r>
              <a:rPr lang="en-GB" dirty="0" smtClean="0"/>
              <a:t>?</a:t>
            </a:r>
            <a:endParaRPr lang="en-GB" dirty="0"/>
          </a:p>
        </p:txBody>
      </p:sp>
      <p:sp>
        <p:nvSpPr>
          <p:cNvPr id="3" name="Content Placeholder 2"/>
          <p:cNvSpPr>
            <a:spLocks noGrp="1"/>
          </p:cNvSpPr>
          <p:nvPr>
            <p:ph idx="1"/>
          </p:nvPr>
        </p:nvSpPr>
        <p:spPr/>
        <p:txBody>
          <a:bodyPr>
            <a:normAutofit fontScale="92500" lnSpcReduction="20000"/>
          </a:bodyPr>
          <a:lstStyle/>
          <a:p>
            <a:pPr>
              <a:buNone/>
            </a:pPr>
            <a:r>
              <a:rPr lang="en-GB" dirty="0" smtClean="0">
                <a:solidFill>
                  <a:srgbClr val="0070C0"/>
                </a:solidFill>
              </a:rPr>
              <a:t>•</a:t>
            </a:r>
            <a:r>
              <a:rPr lang="en-GB" dirty="0" err="1" smtClean="0">
                <a:solidFill>
                  <a:srgbClr val="0070C0"/>
                </a:solidFill>
              </a:rPr>
              <a:t>Ja</a:t>
            </a:r>
            <a:r>
              <a:rPr lang="en-GB" dirty="0" smtClean="0">
                <a:solidFill>
                  <a:srgbClr val="0070C0"/>
                </a:solidFill>
              </a:rPr>
              <a:t> </a:t>
            </a:r>
            <a:r>
              <a:rPr lang="en-GB" dirty="0" err="1" smtClean="0">
                <a:solidFill>
                  <a:srgbClr val="0070C0"/>
                </a:solidFill>
              </a:rPr>
              <a:t>mogu</a:t>
            </a:r>
            <a:r>
              <a:rPr lang="en-GB" dirty="0" smtClean="0">
                <a:solidFill>
                  <a:srgbClr val="0070C0"/>
                </a:solidFill>
              </a:rPr>
              <a:t> </a:t>
            </a:r>
          </a:p>
          <a:p>
            <a:pPr>
              <a:buNone/>
            </a:pPr>
            <a:endParaRPr lang="en-GB" b="1" dirty="0" smtClean="0"/>
          </a:p>
          <a:p>
            <a:pPr>
              <a:buNone/>
            </a:pPr>
            <a:r>
              <a:rPr lang="en-GB" dirty="0" err="1" smtClean="0"/>
              <a:t>Osećaj</a:t>
            </a:r>
            <a:r>
              <a:rPr lang="en-GB" dirty="0" smtClean="0"/>
              <a:t> </a:t>
            </a:r>
            <a:r>
              <a:rPr lang="en-GB" dirty="0" err="1" smtClean="0"/>
              <a:t>kompetentnosti</a:t>
            </a:r>
            <a:r>
              <a:rPr lang="en-GB" dirty="0" smtClean="0"/>
              <a:t>, </a:t>
            </a:r>
            <a:r>
              <a:rPr lang="en-GB" dirty="0" err="1" smtClean="0"/>
              <a:t>samo</a:t>
            </a:r>
            <a:r>
              <a:rPr lang="en-GB" dirty="0" smtClean="0"/>
              <a:t> </a:t>
            </a:r>
            <a:r>
              <a:rPr lang="en-GB" dirty="0" err="1" smtClean="0"/>
              <a:t>efikasnosti</a:t>
            </a:r>
            <a:endParaRPr lang="en-GB" dirty="0" smtClean="0"/>
          </a:p>
          <a:p>
            <a:pPr>
              <a:buNone/>
            </a:pPr>
            <a:endParaRPr lang="en-GB" dirty="0" smtClean="0"/>
          </a:p>
          <a:p>
            <a:pPr>
              <a:buNone/>
            </a:pPr>
            <a:r>
              <a:rPr lang="en-GB" dirty="0" smtClean="0">
                <a:solidFill>
                  <a:srgbClr val="0070C0"/>
                </a:solidFill>
              </a:rPr>
              <a:t>•</a:t>
            </a:r>
            <a:r>
              <a:rPr lang="en-GB" dirty="0" err="1" smtClean="0">
                <a:solidFill>
                  <a:srgbClr val="0070C0"/>
                </a:solidFill>
              </a:rPr>
              <a:t>Mogu</a:t>
            </a:r>
            <a:r>
              <a:rPr lang="en-GB" dirty="0" smtClean="0">
                <a:solidFill>
                  <a:srgbClr val="0070C0"/>
                </a:solidFill>
              </a:rPr>
              <a:t> </a:t>
            </a:r>
            <a:r>
              <a:rPr lang="en-GB" dirty="0" err="1" smtClean="0">
                <a:solidFill>
                  <a:srgbClr val="0070C0"/>
                </a:solidFill>
              </a:rPr>
              <a:t>sam</a:t>
            </a:r>
            <a:endParaRPr lang="en-GB" dirty="0" smtClean="0">
              <a:solidFill>
                <a:srgbClr val="0070C0"/>
              </a:solidFill>
            </a:endParaRPr>
          </a:p>
          <a:p>
            <a:pPr>
              <a:buNone/>
            </a:pPr>
            <a:r>
              <a:rPr lang="en-GB" dirty="0" err="1" smtClean="0"/>
              <a:t>Osećaj</a:t>
            </a:r>
            <a:r>
              <a:rPr lang="en-GB" dirty="0" smtClean="0"/>
              <a:t> </a:t>
            </a:r>
            <a:r>
              <a:rPr lang="en-GB" dirty="0" err="1" smtClean="0"/>
              <a:t>neovisnosti</a:t>
            </a:r>
            <a:r>
              <a:rPr lang="en-GB" dirty="0" smtClean="0"/>
              <a:t>/</a:t>
            </a:r>
            <a:r>
              <a:rPr lang="en-GB" dirty="0" err="1" smtClean="0"/>
              <a:t>samostalnosti</a:t>
            </a:r>
            <a:r>
              <a:rPr lang="en-GB" dirty="0" smtClean="0"/>
              <a:t>, </a:t>
            </a:r>
            <a:r>
              <a:rPr lang="en-GB" dirty="0" err="1" smtClean="0"/>
              <a:t>autonomije</a:t>
            </a:r>
            <a:endParaRPr lang="en-GB" dirty="0" smtClean="0"/>
          </a:p>
          <a:p>
            <a:pPr>
              <a:buNone/>
            </a:pPr>
            <a:endParaRPr lang="en-GB" dirty="0" smtClean="0"/>
          </a:p>
          <a:p>
            <a:pPr>
              <a:buNone/>
            </a:pPr>
            <a:r>
              <a:rPr lang="en-GB" dirty="0" smtClean="0">
                <a:solidFill>
                  <a:srgbClr val="0070C0"/>
                </a:solidFill>
              </a:rPr>
              <a:t>•</a:t>
            </a:r>
            <a:r>
              <a:rPr lang="en-GB" dirty="0" err="1" smtClean="0">
                <a:solidFill>
                  <a:srgbClr val="0070C0"/>
                </a:solidFill>
              </a:rPr>
              <a:t>Samopoštovanje</a:t>
            </a:r>
            <a:r>
              <a:rPr lang="en-GB" dirty="0" smtClean="0">
                <a:solidFill>
                  <a:srgbClr val="0070C0"/>
                </a:solidFill>
              </a:rPr>
              <a:t> </a:t>
            </a:r>
            <a:r>
              <a:rPr lang="en-GB" dirty="0" smtClean="0"/>
              <a:t>- </a:t>
            </a:r>
            <a:r>
              <a:rPr lang="en-GB" dirty="0" err="1" smtClean="0"/>
              <a:t>svest</a:t>
            </a:r>
            <a:r>
              <a:rPr lang="en-GB" dirty="0" smtClean="0"/>
              <a:t> o </a:t>
            </a:r>
            <a:r>
              <a:rPr lang="en-GB" dirty="0" err="1" smtClean="0"/>
              <a:t>sebi</a:t>
            </a:r>
            <a:r>
              <a:rPr lang="en-GB" dirty="0" smtClean="0"/>
              <a:t> </a:t>
            </a:r>
            <a:r>
              <a:rPr lang="en-GB" dirty="0" err="1" smtClean="0"/>
              <a:t>kao</a:t>
            </a:r>
            <a:r>
              <a:rPr lang="en-GB" dirty="0" smtClean="0"/>
              <a:t> </a:t>
            </a:r>
            <a:r>
              <a:rPr lang="en-GB" dirty="0" err="1" smtClean="0"/>
              <a:t>samostalnom</a:t>
            </a:r>
            <a:endParaRPr lang="en-GB" dirty="0" smtClean="0"/>
          </a:p>
          <a:p>
            <a:pPr>
              <a:buNone/>
            </a:pPr>
            <a:r>
              <a:rPr lang="en-GB" dirty="0" err="1" smtClean="0"/>
              <a:t>Pozitivna</a:t>
            </a:r>
            <a:r>
              <a:rPr lang="en-GB" dirty="0" smtClean="0"/>
              <a:t> </a:t>
            </a:r>
            <a:r>
              <a:rPr lang="en-GB" dirty="0" err="1" smtClean="0"/>
              <a:t>slika</a:t>
            </a:r>
            <a:r>
              <a:rPr lang="en-GB" dirty="0" smtClean="0"/>
              <a:t> o </a:t>
            </a:r>
            <a:r>
              <a:rPr lang="en-GB" dirty="0" err="1" smtClean="0"/>
              <a:t>sebi-samopoimanje</a:t>
            </a:r>
            <a:endParaRPr lang="en-GB" dirty="0" smtClean="0"/>
          </a:p>
          <a:p>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err="1" smtClean="0"/>
              <a:t>Intrinzičnu</a:t>
            </a:r>
            <a:r>
              <a:rPr lang="en-GB" dirty="0" smtClean="0"/>
              <a:t> </a:t>
            </a:r>
            <a:r>
              <a:rPr lang="en-GB" dirty="0" err="1" smtClean="0"/>
              <a:t>motivaciju</a:t>
            </a:r>
            <a:r>
              <a:rPr lang="en-GB" dirty="0" smtClean="0"/>
              <a:t>:</a:t>
            </a:r>
            <a:endParaRPr lang="en-GB" dirty="0"/>
          </a:p>
        </p:txBody>
      </p:sp>
      <p:sp>
        <p:nvSpPr>
          <p:cNvPr id="8" name="Text Placeholder 7"/>
          <p:cNvSpPr>
            <a:spLocks noGrp="1"/>
          </p:cNvSpPr>
          <p:nvPr>
            <p:ph type="body" idx="1"/>
          </p:nvPr>
        </p:nvSpPr>
        <p:spPr/>
        <p:txBody>
          <a:bodyPr/>
          <a:lstStyle/>
          <a:p>
            <a:pPr algn="ctr"/>
            <a:r>
              <a:rPr lang="en-GB" dirty="0" smtClean="0">
                <a:solidFill>
                  <a:srgbClr val="00B050"/>
                </a:solidFill>
              </a:rPr>
              <a:t>STIMULIŠE</a:t>
            </a:r>
            <a:endParaRPr lang="en-GB" dirty="0">
              <a:solidFill>
                <a:srgbClr val="00B050"/>
              </a:solidFill>
            </a:endParaRPr>
          </a:p>
        </p:txBody>
      </p:sp>
      <p:sp>
        <p:nvSpPr>
          <p:cNvPr id="9" name="Content Placeholder 8"/>
          <p:cNvSpPr>
            <a:spLocks noGrp="1"/>
          </p:cNvSpPr>
          <p:nvPr>
            <p:ph sz="half" idx="2"/>
          </p:nvPr>
        </p:nvSpPr>
        <p:spPr/>
        <p:txBody>
          <a:bodyPr/>
          <a:lstStyle/>
          <a:p>
            <a:pPr>
              <a:buFontTx/>
              <a:buChar char="-"/>
            </a:pPr>
            <a:r>
              <a:rPr lang="en-GB" b="1" dirty="0" err="1" smtClean="0">
                <a:solidFill>
                  <a:srgbClr val="00B050"/>
                </a:solidFill>
              </a:rPr>
              <a:t>Stimulativni</a:t>
            </a:r>
            <a:r>
              <a:rPr lang="en-GB" b="1" dirty="0" smtClean="0">
                <a:solidFill>
                  <a:srgbClr val="00B050"/>
                </a:solidFill>
              </a:rPr>
              <a:t> </a:t>
            </a:r>
            <a:r>
              <a:rPr lang="en-GB" b="1" dirty="0" err="1" smtClean="0">
                <a:solidFill>
                  <a:srgbClr val="00B050"/>
                </a:solidFill>
              </a:rPr>
              <a:t>roditelji</a:t>
            </a:r>
            <a:r>
              <a:rPr lang="en-GB" b="1" dirty="0" smtClean="0">
                <a:solidFill>
                  <a:srgbClr val="00B050"/>
                </a:solidFill>
              </a:rPr>
              <a:t>, </a:t>
            </a:r>
            <a:r>
              <a:rPr lang="en-GB" b="1" dirty="0" err="1" smtClean="0">
                <a:solidFill>
                  <a:srgbClr val="00B050"/>
                </a:solidFill>
              </a:rPr>
              <a:t>vaspitači</a:t>
            </a:r>
            <a:endParaRPr lang="en-GB" b="1" dirty="0" smtClean="0">
              <a:solidFill>
                <a:srgbClr val="00B050"/>
              </a:solidFill>
            </a:endParaRPr>
          </a:p>
          <a:p>
            <a:pPr>
              <a:buFontTx/>
              <a:buChar char="-"/>
            </a:pPr>
            <a:r>
              <a:rPr lang="en-GB" b="1" dirty="0" err="1" smtClean="0">
                <a:solidFill>
                  <a:srgbClr val="00B050"/>
                </a:solidFill>
              </a:rPr>
              <a:t>Izazovni</a:t>
            </a:r>
            <a:r>
              <a:rPr lang="en-GB" b="1" dirty="0" smtClean="0">
                <a:solidFill>
                  <a:srgbClr val="00B050"/>
                </a:solidFill>
              </a:rPr>
              <a:t> </a:t>
            </a:r>
            <a:r>
              <a:rPr lang="en-GB" b="1" dirty="0" err="1" smtClean="0">
                <a:solidFill>
                  <a:srgbClr val="00B050"/>
                </a:solidFill>
              </a:rPr>
              <a:t>zadaci</a:t>
            </a:r>
            <a:r>
              <a:rPr lang="en-GB" b="1" dirty="0" smtClean="0">
                <a:solidFill>
                  <a:srgbClr val="00B050"/>
                </a:solidFill>
              </a:rPr>
              <a:t>,</a:t>
            </a:r>
          </a:p>
          <a:p>
            <a:pPr>
              <a:buFontTx/>
              <a:buChar char="-"/>
            </a:pPr>
            <a:r>
              <a:rPr lang="en-GB" b="1" dirty="0" err="1" smtClean="0">
                <a:solidFill>
                  <a:srgbClr val="00B050"/>
                </a:solidFill>
              </a:rPr>
              <a:t>Postupno</a:t>
            </a:r>
            <a:r>
              <a:rPr lang="en-GB" b="1" dirty="0" smtClean="0">
                <a:solidFill>
                  <a:srgbClr val="00B050"/>
                </a:solidFill>
              </a:rPr>
              <a:t> </a:t>
            </a:r>
            <a:r>
              <a:rPr lang="en-GB" b="1" dirty="0" err="1" smtClean="0">
                <a:solidFill>
                  <a:srgbClr val="00B050"/>
                </a:solidFill>
              </a:rPr>
              <a:t>osamostaljivanje</a:t>
            </a:r>
            <a:endParaRPr lang="en-GB" b="1" dirty="0" smtClean="0">
              <a:solidFill>
                <a:srgbClr val="00B050"/>
              </a:solidFill>
            </a:endParaRPr>
          </a:p>
          <a:p>
            <a:pPr>
              <a:buFontTx/>
              <a:buChar char="-"/>
            </a:pPr>
            <a:r>
              <a:rPr lang="en-GB" b="1" dirty="0" err="1" smtClean="0">
                <a:solidFill>
                  <a:srgbClr val="00B050"/>
                </a:solidFill>
              </a:rPr>
              <a:t>Ohrabrivanje</a:t>
            </a:r>
            <a:r>
              <a:rPr lang="en-GB" b="1" dirty="0" smtClean="0">
                <a:solidFill>
                  <a:srgbClr val="00B050"/>
                </a:solidFill>
              </a:rPr>
              <a:t> </a:t>
            </a:r>
            <a:r>
              <a:rPr lang="en-GB" b="1" dirty="0" err="1" smtClean="0">
                <a:solidFill>
                  <a:srgbClr val="00B050"/>
                </a:solidFill>
              </a:rPr>
              <a:t>pokušaja</a:t>
            </a:r>
            <a:endParaRPr lang="en-GB" b="1" dirty="0" smtClean="0">
              <a:solidFill>
                <a:srgbClr val="00B050"/>
              </a:solidFill>
            </a:endParaRPr>
          </a:p>
          <a:p>
            <a:pPr>
              <a:buFontTx/>
              <a:buChar char="-"/>
            </a:pPr>
            <a:r>
              <a:rPr lang="en-GB" b="1" dirty="0" err="1" smtClean="0">
                <a:solidFill>
                  <a:srgbClr val="00B050"/>
                </a:solidFill>
              </a:rPr>
              <a:t>Vrednovanje</a:t>
            </a:r>
            <a:r>
              <a:rPr lang="en-GB" b="1" dirty="0" smtClean="0">
                <a:solidFill>
                  <a:srgbClr val="00B050"/>
                </a:solidFill>
              </a:rPr>
              <a:t> </a:t>
            </a:r>
            <a:r>
              <a:rPr lang="en-GB" b="1" dirty="0" err="1" smtClean="0">
                <a:solidFill>
                  <a:srgbClr val="00B050"/>
                </a:solidFill>
              </a:rPr>
              <a:t>truda</a:t>
            </a:r>
            <a:r>
              <a:rPr lang="en-GB" b="1" dirty="0" smtClean="0">
                <a:solidFill>
                  <a:srgbClr val="00B050"/>
                </a:solidFill>
              </a:rPr>
              <a:t>, </a:t>
            </a:r>
            <a:endParaRPr lang="en-GB" dirty="0">
              <a:solidFill>
                <a:srgbClr val="00B050"/>
              </a:solidFill>
            </a:endParaRPr>
          </a:p>
        </p:txBody>
      </p:sp>
      <p:sp>
        <p:nvSpPr>
          <p:cNvPr id="10" name="Text Placeholder 9"/>
          <p:cNvSpPr>
            <a:spLocks noGrp="1"/>
          </p:cNvSpPr>
          <p:nvPr>
            <p:ph type="body" sz="quarter" idx="3"/>
          </p:nvPr>
        </p:nvSpPr>
        <p:spPr/>
        <p:txBody>
          <a:bodyPr/>
          <a:lstStyle/>
          <a:p>
            <a:pPr algn="ctr"/>
            <a:r>
              <a:rPr lang="en-GB" dirty="0" smtClean="0"/>
              <a:t>OMETA</a:t>
            </a:r>
            <a:endParaRPr lang="en-GB" dirty="0"/>
          </a:p>
        </p:txBody>
      </p:sp>
      <p:sp>
        <p:nvSpPr>
          <p:cNvPr id="11" name="Content Placeholder 10"/>
          <p:cNvSpPr>
            <a:spLocks noGrp="1"/>
          </p:cNvSpPr>
          <p:nvPr>
            <p:ph sz="quarter" idx="4"/>
          </p:nvPr>
        </p:nvSpPr>
        <p:spPr/>
        <p:txBody>
          <a:bodyPr/>
          <a:lstStyle/>
          <a:p>
            <a:pPr>
              <a:buFontTx/>
              <a:buChar char="-"/>
            </a:pPr>
            <a:r>
              <a:rPr lang="en-GB" b="1" dirty="0" err="1" smtClean="0">
                <a:solidFill>
                  <a:srgbClr val="00B0F0"/>
                </a:solidFill>
              </a:rPr>
              <a:t>Prevelika</a:t>
            </a:r>
            <a:r>
              <a:rPr lang="en-GB" b="1" dirty="0" smtClean="0">
                <a:solidFill>
                  <a:srgbClr val="00B0F0"/>
                </a:solidFill>
              </a:rPr>
              <a:t> </a:t>
            </a:r>
            <a:r>
              <a:rPr lang="en-GB" b="1" dirty="0" err="1" smtClean="0">
                <a:solidFill>
                  <a:srgbClr val="00B0F0"/>
                </a:solidFill>
              </a:rPr>
              <a:t>zaštita</a:t>
            </a:r>
            <a:endParaRPr lang="en-GB" b="1" dirty="0" smtClean="0">
              <a:solidFill>
                <a:srgbClr val="00B0F0"/>
              </a:solidFill>
            </a:endParaRPr>
          </a:p>
          <a:p>
            <a:pPr>
              <a:buFontTx/>
              <a:buChar char="-"/>
            </a:pPr>
            <a:r>
              <a:rPr lang="en-GB" b="1" dirty="0" err="1" smtClean="0">
                <a:solidFill>
                  <a:srgbClr val="00B0F0"/>
                </a:solidFill>
              </a:rPr>
              <a:t>Pritisak</a:t>
            </a:r>
            <a:r>
              <a:rPr lang="en-GB" b="1" dirty="0" smtClean="0">
                <a:solidFill>
                  <a:srgbClr val="00B0F0"/>
                </a:solidFill>
              </a:rPr>
              <a:t> </a:t>
            </a:r>
            <a:r>
              <a:rPr lang="en-GB" b="1" dirty="0" err="1" smtClean="0">
                <a:solidFill>
                  <a:srgbClr val="00B0F0"/>
                </a:solidFill>
              </a:rPr>
              <a:t>roditelja</a:t>
            </a:r>
            <a:r>
              <a:rPr lang="en-GB" b="1" dirty="0" smtClean="0">
                <a:solidFill>
                  <a:srgbClr val="00B0F0"/>
                </a:solidFill>
              </a:rPr>
              <a:t>, </a:t>
            </a:r>
            <a:r>
              <a:rPr lang="en-GB" b="1" dirty="0" err="1" smtClean="0">
                <a:solidFill>
                  <a:srgbClr val="00B0F0"/>
                </a:solidFill>
              </a:rPr>
              <a:t>vaspitača</a:t>
            </a:r>
            <a:endParaRPr lang="en-GB" b="1" dirty="0" smtClean="0">
              <a:solidFill>
                <a:srgbClr val="00B0F0"/>
              </a:solidFill>
            </a:endParaRPr>
          </a:p>
          <a:p>
            <a:pPr>
              <a:buFontTx/>
              <a:buChar char="-"/>
            </a:pPr>
            <a:r>
              <a:rPr lang="en-GB" b="1" dirty="0" err="1" smtClean="0">
                <a:solidFill>
                  <a:srgbClr val="00B0F0"/>
                </a:solidFill>
              </a:rPr>
              <a:t>Prevelika</a:t>
            </a:r>
            <a:r>
              <a:rPr lang="en-GB" b="1" dirty="0" smtClean="0">
                <a:solidFill>
                  <a:srgbClr val="00B0F0"/>
                </a:solidFill>
              </a:rPr>
              <a:t> </a:t>
            </a:r>
            <a:r>
              <a:rPr lang="en-GB" b="1" dirty="0" err="1" smtClean="0">
                <a:solidFill>
                  <a:srgbClr val="00B0F0"/>
                </a:solidFill>
              </a:rPr>
              <a:t>samostalnost</a:t>
            </a:r>
            <a:endParaRPr lang="en-GB" b="1" dirty="0" smtClean="0">
              <a:solidFill>
                <a:srgbClr val="00B0F0"/>
              </a:solidFill>
            </a:endParaRPr>
          </a:p>
          <a:p>
            <a:pPr>
              <a:buFontTx/>
              <a:buChar char="-"/>
            </a:pPr>
            <a:r>
              <a:rPr lang="en-GB" b="1" dirty="0" err="1" smtClean="0">
                <a:solidFill>
                  <a:srgbClr val="00B0F0"/>
                </a:solidFill>
              </a:rPr>
              <a:t>Naglašavanje</a:t>
            </a:r>
            <a:r>
              <a:rPr lang="en-GB" b="1" dirty="0" smtClean="0">
                <a:solidFill>
                  <a:srgbClr val="00B0F0"/>
                </a:solidFill>
              </a:rPr>
              <a:t> </a:t>
            </a:r>
            <a:r>
              <a:rPr lang="en-GB" b="1" dirty="0" err="1" smtClean="0">
                <a:solidFill>
                  <a:srgbClr val="00B0F0"/>
                </a:solidFill>
              </a:rPr>
              <a:t>uspeha</a:t>
            </a:r>
            <a:r>
              <a:rPr lang="en-GB" b="1" dirty="0" smtClean="0">
                <a:solidFill>
                  <a:srgbClr val="00B0F0"/>
                </a:solidFill>
              </a:rPr>
              <a:t> </a:t>
            </a:r>
            <a:r>
              <a:rPr lang="en-GB" b="1" dirty="0" err="1" smtClean="0">
                <a:solidFill>
                  <a:srgbClr val="00B0F0"/>
                </a:solidFill>
              </a:rPr>
              <a:t>i</a:t>
            </a:r>
            <a:r>
              <a:rPr lang="en-GB" b="1" dirty="0" smtClean="0">
                <a:solidFill>
                  <a:srgbClr val="00B0F0"/>
                </a:solidFill>
              </a:rPr>
              <a:t> </a:t>
            </a:r>
            <a:r>
              <a:rPr lang="en-GB" b="1" dirty="0" err="1" smtClean="0">
                <a:solidFill>
                  <a:srgbClr val="00B0F0"/>
                </a:solidFill>
              </a:rPr>
              <a:t>postignuća</a:t>
            </a:r>
            <a:endParaRPr lang="en-GB" b="1" dirty="0" smtClean="0">
              <a:solidFill>
                <a:srgbClr val="00B0F0"/>
              </a:solidFill>
            </a:endParaRPr>
          </a:p>
          <a:p>
            <a:pPr>
              <a:buFontTx/>
              <a:buChar char="-"/>
            </a:pPr>
            <a:r>
              <a:rPr lang="en-GB" b="1" dirty="0" err="1" smtClean="0">
                <a:solidFill>
                  <a:srgbClr val="00B0F0"/>
                </a:solidFill>
              </a:rPr>
              <a:t>Ignorisanje</a:t>
            </a:r>
            <a:r>
              <a:rPr lang="en-GB" b="1" dirty="0" smtClean="0">
                <a:solidFill>
                  <a:srgbClr val="00B0F0"/>
                </a:solidFill>
              </a:rPr>
              <a:t> </a:t>
            </a:r>
            <a:r>
              <a:rPr lang="en-GB" b="1" dirty="0" err="1" smtClean="0">
                <a:solidFill>
                  <a:srgbClr val="00B0F0"/>
                </a:solidFill>
              </a:rPr>
              <a:t>pokušaja</a:t>
            </a:r>
            <a:r>
              <a:rPr lang="en-GB" b="1" dirty="0" smtClean="0">
                <a:solidFill>
                  <a:srgbClr val="00B0F0"/>
                </a:solidFill>
              </a:rPr>
              <a:t> </a:t>
            </a:r>
            <a:r>
              <a:rPr lang="en-GB" b="1" dirty="0" err="1" smtClean="0">
                <a:solidFill>
                  <a:srgbClr val="00B0F0"/>
                </a:solidFill>
              </a:rPr>
              <a:t>i</a:t>
            </a:r>
            <a:r>
              <a:rPr lang="en-GB" b="1" dirty="0" smtClean="0">
                <a:solidFill>
                  <a:srgbClr val="00B0F0"/>
                </a:solidFill>
              </a:rPr>
              <a:t> </a:t>
            </a:r>
            <a:r>
              <a:rPr lang="en-GB" b="1" dirty="0" err="1" smtClean="0">
                <a:solidFill>
                  <a:srgbClr val="00B0F0"/>
                </a:solidFill>
              </a:rPr>
              <a:t>truda</a:t>
            </a:r>
            <a:endParaRPr lang="en-GB" b="1" dirty="0" smtClean="0">
              <a:solidFill>
                <a:srgbClr val="00B0F0"/>
              </a:solidFill>
            </a:endParaRPr>
          </a:p>
          <a:p>
            <a:pPr>
              <a:buFontTx/>
              <a:buChar char="-"/>
            </a:pPr>
            <a:r>
              <a:rPr lang="en-GB" b="1" dirty="0" smtClean="0">
                <a:solidFill>
                  <a:srgbClr val="00B0F0"/>
                </a:solidFill>
              </a:rPr>
              <a:t>Ne </a:t>
            </a:r>
            <a:r>
              <a:rPr lang="en-GB" b="1" dirty="0" err="1" smtClean="0">
                <a:solidFill>
                  <a:srgbClr val="00B0F0"/>
                </a:solidFill>
              </a:rPr>
              <a:t>stimulativna</a:t>
            </a:r>
            <a:r>
              <a:rPr lang="en-GB" b="1" dirty="0" smtClean="0">
                <a:solidFill>
                  <a:srgbClr val="00B0F0"/>
                </a:solidFill>
              </a:rPr>
              <a:t> </a:t>
            </a:r>
            <a:r>
              <a:rPr lang="en-GB" b="1" dirty="0" err="1" smtClean="0">
                <a:solidFill>
                  <a:srgbClr val="00B0F0"/>
                </a:solidFill>
              </a:rPr>
              <a:t>okolina</a:t>
            </a:r>
            <a:endParaRPr lang="en-GB" b="1" dirty="0" smtClean="0">
              <a:solidFill>
                <a:srgbClr val="00B0F0"/>
              </a:solidFill>
            </a:endParaRPr>
          </a:p>
          <a:p>
            <a:pPr>
              <a:buFontTx/>
              <a:buChar char="-"/>
            </a:pPr>
            <a:r>
              <a:rPr lang="en-GB" b="1" dirty="0" err="1" smtClean="0">
                <a:solidFill>
                  <a:srgbClr val="00B0F0"/>
                </a:solidFill>
              </a:rPr>
              <a:t>Loše</a:t>
            </a:r>
            <a:r>
              <a:rPr lang="en-GB" b="1" dirty="0" smtClean="0">
                <a:solidFill>
                  <a:srgbClr val="00B0F0"/>
                </a:solidFill>
              </a:rPr>
              <a:t>  </a:t>
            </a:r>
            <a:r>
              <a:rPr lang="en-GB" b="1" dirty="0" err="1" smtClean="0">
                <a:solidFill>
                  <a:srgbClr val="00B0F0"/>
                </a:solidFill>
              </a:rPr>
              <a:t>metode</a:t>
            </a:r>
            <a:r>
              <a:rPr lang="en-GB" b="1" dirty="0" smtClean="0">
                <a:solidFill>
                  <a:srgbClr val="00B0F0"/>
                </a:solidFill>
              </a:rPr>
              <a:t> </a:t>
            </a:r>
            <a:r>
              <a:rPr lang="en-GB" b="1" dirty="0" err="1" smtClean="0">
                <a:solidFill>
                  <a:srgbClr val="00B0F0"/>
                </a:solidFill>
              </a:rPr>
              <a:t>podučavanja</a:t>
            </a:r>
            <a:endParaRPr lang="en-GB" dirty="0">
              <a:solidFill>
                <a:srgbClr val="00B0F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Ocene</a:t>
            </a:r>
            <a:r>
              <a:rPr lang="en-GB" dirty="0" smtClean="0"/>
              <a:t> </a:t>
            </a:r>
            <a:r>
              <a:rPr lang="en-GB" dirty="0" err="1" smtClean="0"/>
              <a:t>su</a:t>
            </a:r>
            <a:r>
              <a:rPr lang="en-GB" dirty="0" smtClean="0"/>
              <a:t> u </a:t>
            </a:r>
            <a:r>
              <a:rPr lang="en-GB" dirty="0" err="1" smtClean="0"/>
              <a:t>školi</a:t>
            </a:r>
            <a:r>
              <a:rPr lang="en-GB" dirty="0" smtClean="0"/>
              <a:t> a </a:t>
            </a:r>
            <a:r>
              <a:rPr lang="en-GB" dirty="0" err="1" smtClean="0"/>
              <a:t>nagrade</a:t>
            </a:r>
            <a:r>
              <a:rPr lang="en-GB" dirty="0" smtClean="0"/>
              <a:t> u </a:t>
            </a:r>
            <a:r>
              <a:rPr lang="en-GB" dirty="0" err="1" smtClean="0"/>
              <a:t>vrtiću</a:t>
            </a:r>
            <a:r>
              <a:rPr lang="en-GB" dirty="0" smtClean="0"/>
              <a:t> </a:t>
            </a:r>
            <a:r>
              <a:rPr lang="en-GB" dirty="0" err="1" smtClean="0"/>
              <a:t>su</a:t>
            </a:r>
            <a:r>
              <a:rPr lang="en-GB" dirty="0" smtClean="0"/>
              <a:t>? </a:t>
            </a:r>
            <a:endParaRPr lang="en-GB" dirty="0"/>
          </a:p>
        </p:txBody>
      </p:sp>
      <p:sp>
        <p:nvSpPr>
          <p:cNvPr id="3" name="Text Placeholder 2"/>
          <p:cNvSpPr>
            <a:spLocks noGrp="1"/>
          </p:cNvSpPr>
          <p:nvPr>
            <p:ph type="body"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
        <p:nvSpPr>
          <p:cNvPr id="5" name="Text Placeholder 4"/>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p:txBody>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err="1" smtClean="0"/>
              <a:t>latinska</a:t>
            </a:r>
            <a:r>
              <a:rPr lang="en-GB" dirty="0" smtClean="0"/>
              <a:t> </a:t>
            </a:r>
            <a:r>
              <a:rPr lang="en-GB" dirty="0" err="1" smtClean="0"/>
              <a:t>reč</a:t>
            </a:r>
            <a:r>
              <a:rPr lang="en-GB" dirty="0" smtClean="0"/>
              <a:t> </a:t>
            </a:r>
            <a:r>
              <a:rPr lang="en-GB" i="1" dirty="0" err="1" smtClean="0"/>
              <a:t>motus</a:t>
            </a:r>
            <a:r>
              <a:rPr lang="en-GB" i="1" dirty="0" smtClean="0"/>
              <a:t>, moves</a:t>
            </a:r>
            <a:r>
              <a:rPr lang="en-GB" dirty="0" smtClean="0"/>
              <a:t>, </a:t>
            </a:r>
            <a:r>
              <a:rPr lang="en-GB" i="1" dirty="0" err="1" smtClean="0"/>
              <a:t>mover</a:t>
            </a:r>
            <a:r>
              <a:rPr lang="en-GB" dirty="0" err="1" smtClean="0"/>
              <a:t>e</a:t>
            </a:r>
            <a:r>
              <a:rPr lang="en-GB" dirty="0" smtClean="0"/>
              <a:t> – </a:t>
            </a:r>
            <a:r>
              <a:rPr lang="en-GB" dirty="0" err="1" smtClean="0"/>
              <a:t>kretanje</a:t>
            </a:r>
            <a:r>
              <a:rPr lang="en-GB" dirty="0" smtClean="0"/>
              <a:t>, </a:t>
            </a:r>
            <a:r>
              <a:rPr lang="en-GB" dirty="0" err="1" smtClean="0"/>
              <a:t>kretati</a:t>
            </a:r>
            <a:r>
              <a:rPr lang="en-GB" dirty="0" smtClean="0"/>
              <a:t> se</a:t>
            </a:r>
          </a:p>
          <a:p>
            <a:r>
              <a:rPr lang="en-GB" dirty="0" smtClean="0"/>
              <a:t>... </a:t>
            </a:r>
            <a:r>
              <a:rPr lang="vi-VN" i="1" dirty="0" smtClean="0"/>
              <a:t>koja podstiče na kretanje, na delanje, koja izaziva određeno ponašanje i koja to ponašanje održava i usmerava ka nekom cilju</a:t>
            </a:r>
            <a:endParaRPr lang="en-GB" i="1" dirty="0" smtClean="0"/>
          </a:p>
          <a:p>
            <a:r>
              <a:rPr lang="en-GB" i="1" dirty="0" smtClean="0"/>
              <a:t>... </a:t>
            </a:r>
            <a:r>
              <a:rPr lang="en-GB" i="1" dirty="0" err="1" smtClean="0"/>
              <a:t>da</a:t>
            </a:r>
            <a:r>
              <a:rPr lang="en-GB" i="1" dirty="0" smtClean="0"/>
              <a:t> </a:t>
            </a:r>
            <a:r>
              <a:rPr lang="en-GB" i="1" dirty="0" err="1" smtClean="0"/>
              <a:t>zadovoljimo</a:t>
            </a:r>
            <a:r>
              <a:rPr lang="en-GB" i="1" dirty="0" smtClean="0"/>
              <a:t> </a:t>
            </a:r>
            <a:r>
              <a:rPr lang="en-GB" i="1" dirty="0" err="1" smtClean="0"/>
              <a:t>potrebu</a:t>
            </a:r>
            <a:r>
              <a:rPr lang="en-GB" i="1" dirty="0" smtClean="0"/>
              <a:t>, </a:t>
            </a:r>
            <a:r>
              <a:rPr lang="en-GB" i="1" dirty="0" err="1" smtClean="0"/>
              <a:t>ili</a:t>
            </a:r>
            <a:r>
              <a:rPr lang="en-GB" i="1" dirty="0" smtClean="0"/>
              <a:t> </a:t>
            </a:r>
            <a:r>
              <a:rPr lang="en-GB" i="1" dirty="0" err="1" smtClean="0"/>
              <a:t>da</a:t>
            </a:r>
            <a:r>
              <a:rPr lang="en-GB" i="1" dirty="0" smtClean="0"/>
              <a:t> </a:t>
            </a:r>
            <a:r>
              <a:rPr lang="en-GB" i="1" dirty="0" err="1" smtClean="0"/>
              <a:t>ostvarimo</a:t>
            </a:r>
            <a:r>
              <a:rPr lang="en-GB" i="1" dirty="0" smtClean="0"/>
              <a:t> </a:t>
            </a:r>
            <a:r>
              <a:rPr lang="en-GB" i="1" dirty="0" err="1" smtClean="0"/>
              <a:t>želju</a:t>
            </a:r>
            <a:endParaRPr lang="en-GB" i="1" dirty="0" smtClean="0"/>
          </a:p>
          <a:p>
            <a:r>
              <a:rPr lang="en-GB" i="1" dirty="0" smtClean="0"/>
              <a:t>.... </a:t>
            </a:r>
            <a:r>
              <a:rPr lang="en-GB" i="1" dirty="0" err="1" smtClean="0"/>
              <a:t>povezano</a:t>
            </a:r>
            <a:r>
              <a:rPr lang="en-GB" i="1" dirty="0" smtClean="0"/>
              <a:t> </a:t>
            </a:r>
            <a:r>
              <a:rPr lang="en-GB" i="1" dirty="0" err="1" smtClean="0"/>
              <a:t>sa</a:t>
            </a:r>
            <a:r>
              <a:rPr lang="en-GB" i="1" dirty="0" smtClean="0"/>
              <a:t> </a:t>
            </a:r>
            <a:r>
              <a:rPr lang="en-GB" i="1" dirty="0" err="1" smtClean="0"/>
              <a:t>emocijama</a:t>
            </a:r>
            <a:r>
              <a:rPr lang="en-GB" i="1" dirty="0" smtClean="0"/>
              <a:t> ( </a:t>
            </a:r>
            <a:r>
              <a:rPr lang="en-GB" i="1" dirty="0" err="1" smtClean="0"/>
              <a:t>frustracijom</a:t>
            </a:r>
            <a:r>
              <a:rPr lang="en-GB" i="1" dirty="0" smtClean="0"/>
              <a:t>)</a:t>
            </a:r>
          </a:p>
          <a:p>
            <a:endParaRPr lang="en-GB" b="1" dirty="0" smtClean="0"/>
          </a:p>
          <a:p>
            <a:r>
              <a:rPr lang="en-GB" b="1" dirty="0" err="1" smtClean="0"/>
              <a:t>Gde</a:t>
            </a:r>
            <a:r>
              <a:rPr lang="en-GB" b="1" dirty="0" smtClean="0"/>
              <a:t> </a:t>
            </a:r>
            <a:r>
              <a:rPr lang="en-GB" b="1" dirty="0" err="1" smtClean="0"/>
              <a:t>ima</a:t>
            </a:r>
            <a:r>
              <a:rPr lang="en-GB" b="1" dirty="0" smtClean="0"/>
              <a:t> </a:t>
            </a:r>
            <a:r>
              <a:rPr lang="en-GB" b="1" dirty="0" err="1" smtClean="0"/>
              <a:t>motivacije</a:t>
            </a:r>
            <a:r>
              <a:rPr lang="en-GB" b="1" dirty="0" smtClean="0"/>
              <a:t>, </a:t>
            </a:r>
            <a:r>
              <a:rPr lang="en-GB" b="1" dirty="0" err="1" smtClean="0"/>
              <a:t>ima</a:t>
            </a:r>
            <a:r>
              <a:rPr lang="en-GB" b="1" dirty="0" smtClean="0"/>
              <a:t> </a:t>
            </a:r>
            <a:r>
              <a:rPr lang="en-GB" b="1" dirty="0" err="1" smtClean="0"/>
              <a:t>i</a:t>
            </a:r>
            <a:r>
              <a:rPr lang="en-GB" b="1" dirty="0" smtClean="0"/>
              <a:t> </a:t>
            </a:r>
            <a:r>
              <a:rPr lang="en-GB" b="1" dirty="0" err="1" smtClean="0"/>
              <a:t>inicijative</a:t>
            </a:r>
            <a:r>
              <a:rPr lang="en-GB" b="1" dirty="0" smtClean="0"/>
              <a:t> </a:t>
            </a:r>
            <a:r>
              <a:rPr lang="en-GB" b="1" dirty="0" err="1" smtClean="0"/>
              <a:t>i</a:t>
            </a:r>
            <a:r>
              <a:rPr lang="en-GB" b="1" dirty="0" smtClean="0"/>
              <a:t> </a:t>
            </a:r>
            <a:r>
              <a:rPr lang="en-GB" b="1" dirty="0" err="1" smtClean="0"/>
              <a:t>usmerenja</a:t>
            </a:r>
            <a:r>
              <a:rPr lang="en-GB" b="1" dirty="0" smtClean="0"/>
              <a:t>, </a:t>
            </a:r>
            <a:r>
              <a:rPr lang="en-GB" b="1" dirty="0" err="1" smtClean="0"/>
              <a:t>hrabrosti</a:t>
            </a:r>
            <a:r>
              <a:rPr lang="en-GB" b="1" dirty="0" smtClean="0"/>
              <a:t>, </a:t>
            </a:r>
            <a:r>
              <a:rPr lang="en-GB" b="1" dirty="0" err="1" smtClean="0"/>
              <a:t>energije</a:t>
            </a:r>
            <a:r>
              <a:rPr lang="en-GB" b="1" dirty="0" smtClean="0"/>
              <a:t>, </a:t>
            </a:r>
            <a:r>
              <a:rPr lang="en-GB" b="1" dirty="0" err="1" smtClean="0"/>
              <a:t>kao</a:t>
            </a:r>
            <a:r>
              <a:rPr lang="en-GB" b="1" dirty="0" smtClean="0"/>
              <a:t> </a:t>
            </a:r>
            <a:r>
              <a:rPr lang="en-GB" b="1" dirty="0" err="1" smtClean="0"/>
              <a:t>i</a:t>
            </a:r>
            <a:r>
              <a:rPr lang="en-GB" b="1" dirty="0" smtClean="0"/>
              <a:t> </a:t>
            </a:r>
            <a:r>
              <a:rPr lang="en-GB" b="1" dirty="0" err="1" smtClean="0"/>
              <a:t>upornosti</a:t>
            </a:r>
            <a:r>
              <a:rPr lang="en-GB" b="1" dirty="0" smtClean="0"/>
              <a:t> </a:t>
            </a:r>
            <a:r>
              <a:rPr lang="en-GB" b="1" dirty="0" err="1" smtClean="0"/>
              <a:t>pri</a:t>
            </a:r>
            <a:r>
              <a:rPr lang="en-GB" b="1" dirty="0" smtClean="0"/>
              <a:t> </a:t>
            </a:r>
            <a:r>
              <a:rPr lang="en-GB" b="1" dirty="0" err="1" smtClean="0"/>
              <a:t>postizanju</a:t>
            </a:r>
            <a:r>
              <a:rPr lang="en-GB" b="1" dirty="0" smtClean="0"/>
              <a:t> </a:t>
            </a:r>
            <a:r>
              <a:rPr lang="en-GB" b="1" dirty="0" err="1" smtClean="0"/>
              <a:t>ciljeva</a:t>
            </a:r>
            <a:r>
              <a:rPr lang="en-GB" b="1" dirty="0" smtClean="0"/>
              <a:t>.</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dirty="0"/>
          </a:p>
        </p:txBody>
      </p:sp>
      <p:sp>
        <p:nvSpPr>
          <p:cNvPr id="8" name="Content Placeholder 7"/>
          <p:cNvSpPr>
            <a:spLocks noGrp="1"/>
          </p:cNvSpPr>
          <p:nvPr>
            <p:ph idx="1"/>
          </p:nvPr>
        </p:nvSpPr>
        <p:spPr/>
        <p:txBody>
          <a:bodyPr/>
          <a:lstStyle/>
          <a:p>
            <a:pPr algn="ctr"/>
            <a:r>
              <a:rPr lang="en-GB" dirty="0" smtClean="0">
                <a:solidFill>
                  <a:srgbClr val="002060"/>
                </a:solidFill>
              </a:rPr>
              <a:t>Koji </a:t>
            </a:r>
            <a:r>
              <a:rPr lang="en-GB" dirty="0" err="1" smtClean="0">
                <a:solidFill>
                  <a:srgbClr val="002060"/>
                </a:solidFill>
              </a:rPr>
              <a:t>su</a:t>
            </a:r>
            <a:r>
              <a:rPr lang="en-GB" dirty="0" smtClean="0">
                <a:solidFill>
                  <a:srgbClr val="002060"/>
                </a:solidFill>
              </a:rPr>
              <a:t> </a:t>
            </a:r>
            <a:r>
              <a:rPr lang="en-GB" dirty="0" err="1" smtClean="0">
                <a:solidFill>
                  <a:srgbClr val="002060"/>
                </a:solidFill>
              </a:rPr>
              <a:t>vaši</a:t>
            </a:r>
            <a:r>
              <a:rPr lang="en-GB" dirty="0" smtClean="0">
                <a:solidFill>
                  <a:srgbClr val="002060"/>
                </a:solidFill>
              </a:rPr>
              <a:t> </a:t>
            </a:r>
            <a:r>
              <a:rPr lang="en-GB" dirty="0" err="1" smtClean="0">
                <a:solidFill>
                  <a:srgbClr val="002060"/>
                </a:solidFill>
              </a:rPr>
              <a:t>unutrašnji</a:t>
            </a:r>
            <a:r>
              <a:rPr lang="en-GB" dirty="0" smtClean="0">
                <a:solidFill>
                  <a:srgbClr val="002060"/>
                </a:solidFill>
              </a:rPr>
              <a:t> </a:t>
            </a:r>
            <a:r>
              <a:rPr lang="en-GB" dirty="0" err="1" smtClean="0">
                <a:solidFill>
                  <a:srgbClr val="002060"/>
                </a:solidFill>
              </a:rPr>
              <a:t>motivi</a:t>
            </a:r>
            <a:r>
              <a:rPr lang="en-GB" dirty="0" smtClean="0">
                <a:solidFill>
                  <a:srgbClr val="002060"/>
                </a:solidFill>
              </a:rPr>
              <a:t>? </a:t>
            </a:r>
            <a:r>
              <a:rPr lang="en-GB" dirty="0" err="1" smtClean="0">
                <a:solidFill>
                  <a:srgbClr val="002060"/>
                </a:solidFill>
              </a:rPr>
              <a:t>Šta</a:t>
            </a:r>
            <a:r>
              <a:rPr lang="en-GB" dirty="0" smtClean="0">
                <a:solidFill>
                  <a:srgbClr val="002060"/>
                </a:solidFill>
              </a:rPr>
              <a:t> vas </a:t>
            </a:r>
            <a:r>
              <a:rPr lang="en-GB" dirty="0" err="1" smtClean="0">
                <a:solidFill>
                  <a:srgbClr val="002060"/>
                </a:solidFill>
              </a:rPr>
              <a:t>intrinzično</a:t>
            </a:r>
            <a:r>
              <a:rPr lang="en-GB" dirty="0" smtClean="0">
                <a:solidFill>
                  <a:srgbClr val="002060"/>
                </a:solidFill>
              </a:rPr>
              <a:t> </a:t>
            </a:r>
            <a:r>
              <a:rPr lang="en-GB" dirty="0" err="1" smtClean="0">
                <a:solidFill>
                  <a:srgbClr val="002060"/>
                </a:solidFill>
              </a:rPr>
              <a:t>motivira</a:t>
            </a:r>
            <a:r>
              <a:rPr lang="en-GB" dirty="0" smtClean="0">
                <a:solidFill>
                  <a:srgbClr val="002060"/>
                </a:solidFill>
              </a:rPr>
              <a:t>? </a:t>
            </a:r>
            <a:r>
              <a:rPr lang="en-GB" dirty="0" err="1" smtClean="0">
                <a:solidFill>
                  <a:srgbClr val="002060"/>
                </a:solidFill>
              </a:rPr>
              <a:t>Šta</a:t>
            </a:r>
            <a:r>
              <a:rPr lang="en-GB" dirty="0" smtClean="0">
                <a:solidFill>
                  <a:srgbClr val="002060"/>
                </a:solidFill>
              </a:rPr>
              <a:t> </a:t>
            </a:r>
            <a:r>
              <a:rPr lang="en-GB" dirty="0" err="1" smtClean="0">
                <a:solidFill>
                  <a:srgbClr val="002060"/>
                </a:solidFill>
              </a:rPr>
              <a:t>volite</a:t>
            </a:r>
            <a:r>
              <a:rPr lang="en-GB" dirty="0" smtClean="0">
                <a:solidFill>
                  <a:srgbClr val="002060"/>
                </a:solidFill>
              </a:rPr>
              <a:t> </a:t>
            </a:r>
            <a:r>
              <a:rPr lang="en-GB" dirty="0" err="1" smtClean="0">
                <a:solidFill>
                  <a:srgbClr val="002060"/>
                </a:solidFill>
              </a:rPr>
              <a:t>da</a:t>
            </a:r>
            <a:r>
              <a:rPr lang="en-GB" dirty="0" smtClean="0">
                <a:solidFill>
                  <a:srgbClr val="002060"/>
                </a:solidFill>
              </a:rPr>
              <a:t> </a:t>
            </a:r>
            <a:r>
              <a:rPr lang="en-GB" dirty="0" err="1" smtClean="0">
                <a:solidFill>
                  <a:srgbClr val="002060"/>
                </a:solidFill>
              </a:rPr>
              <a:t>radite</a:t>
            </a:r>
            <a:r>
              <a:rPr lang="en-GB" dirty="0" smtClean="0">
                <a:solidFill>
                  <a:srgbClr val="002060"/>
                </a:solidFill>
              </a:rPr>
              <a:t>, </a:t>
            </a:r>
            <a:r>
              <a:rPr lang="en-GB" dirty="0" err="1" smtClean="0">
                <a:solidFill>
                  <a:srgbClr val="002060"/>
                </a:solidFill>
              </a:rPr>
              <a:t>samo</a:t>
            </a:r>
            <a:r>
              <a:rPr lang="en-GB" dirty="0" smtClean="0">
                <a:solidFill>
                  <a:srgbClr val="002060"/>
                </a:solidFill>
              </a:rPr>
              <a:t> </a:t>
            </a:r>
            <a:r>
              <a:rPr lang="en-GB" dirty="0" err="1" smtClean="0">
                <a:solidFill>
                  <a:srgbClr val="002060"/>
                </a:solidFill>
              </a:rPr>
              <a:t>zato</a:t>
            </a:r>
            <a:r>
              <a:rPr lang="en-GB" dirty="0" smtClean="0">
                <a:solidFill>
                  <a:srgbClr val="002060"/>
                </a:solidFill>
              </a:rPr>
              <a:t> </a:t>
            </a:r>
            <a:r>
              <a:rPr lang="en-GB" dirty="0" err="1" smtClean="0">
                <a:solidFill>
                  <a:srgbClr val="002060"/>
                </a:solidFill>
              </a:rPr>
              <a:t>što</a:t>
            </a:r>
            <a:r>
              <a:rPr lang="en-GB" dirty="0" smtClean="0">
                <a:solidFill>
                  <a:srgbClr val="002060"/>
                </a:solidFill>
              </a:rPr>
              <a:t> </a:t>
            </a:r>
            <a:r>
              <a:rPr lang="en-GB" dirty="0" err="1" smtClean="0">
                <a:solidFill>
                  <a:srgbClr val="002060"/>
                </a:solidFill>
              </a:rPr>
              <a:t>vam</a:t>
            </a:r>
            <a:r>
              <a:rPr lang="en-GB" dirty="0" smtClean="0">
                <a:solidFill>
                  <a:srgbClr val="002060"/>
                </a:solidFill>
              </a:rPr>
              <a:t> to </a:t>
            </a:r>
            <a:r>
              <a:rPr lang="en-GB" dirty="0" err="1" smtClean="0">
                <a:solidFill>
                  <a:srgbClr val="002060"/>
                </a:solidFill>
              </a:rPr>
              <a:t>odgovara</a:t>
            </a:r>
            <a:r>
              <a:rPr lang="en-GB" dirty="0" smtClean="0">
                <a:solidFill>
                  <a:srgbClr val="002060"/>
                </a:solidFill>
              </a:rPr>
              <a:t>, </a:t>
            </a:r>
            <a:r>
              <a:rPr lang="en-GB" dirty="0" err="1" smtClean="0">
                <a:solidFill>
                  <a:srgbClr val="002060"/>
                </a:solidFill>
              </a:rPr>
              <a:t>prija</a:t>
            </a:r>
            <a:r>
              <a:rPr lang="en-GB" dirty="0" smtClean="0">
                <a:solidFill>
                  <a:srgbClr val="002060"/>
                </a:solidFill>
              </a:rPr>
              <a:t>? </a:t>
            </a:r>
          </a:p>
          <a:p>
            <a:pPr algn="ctr"/>
            <a:r>
              <a:rPr lang="en-GB" dirty="0" err="1" smtClean="0">
                <a:solidFill>
                  <a:srgbClr val="002060"/>
                </a:solidFill>
              </a:rPr>
              <a:t>Pokušajte</a:t>
            </a:r>
            <a:r>
              <a:rPr lang="en-GB" dirty="0" smtClean="0">
                <a:solidFill>
                  <a:srgbClr val="002060"/>
                </a:solidFill>
              </a:rPr>
              <a:t> </a:t>
            </a:r>
            <a:r>
              <a:rPr lang="en-GB" dirty="0" err="1" smtClean="0">
                <a:solidFill>
                  <a:srgbClr val="002060"/>
                </a:solidFill>
              </a:rPr>
              <a:t>da</a:t>
            </a:r>
            <a:r>
              <a:rPr lang="en-GB" dirty="0" smtClean="0">
                <a:solidFill>
                  <a:srgbClr val="002060"/>
                </a:solidFill>
              </a:rPr>
              <a:t> </a:t>
            </a:r>
            <a:r>
              <a:rPr lang="en-GB" dirty="0" err="1" smtClean="0">
                <a:solidFill>
                  <a:srgbClr val="002060"/>
                </a:solidFill>
              </a:rPr>
              <a:t>osvestite</a:t>
            </a:r>
            <a:r>
              <a:rPr lang="en-GB" dirty="0" smtClean="0">
                <a:solidFill>
                  <a:srgbClr val="002060"/>
                </a:solidFill>
              </a:rPr>
              <a:t> </a:t>
            </a:r>
            <a:r>
              <a:rPr lang="en-GB" dirty="0" err="1" smtClean="0">
                <a:solidFill>
                  <a:srgbClr val="002060"/>
                </a:solidFill>
              </a:rPr>
              <a:t>razliku</a:t>
            </a:r>
            <a:r>
              <a:rPr lang="en-GB" dirty="0" smtClean="0">
                <a:solidFill>
                  <a:srgbClr val="002060"/>
                </a:solidFill>
              </a:rPr>
              <a:t> </a:t>
            </a:r>
            <a:r>
              <a:rPr lang="en-GB" dirty="0" err="1" smtClean="0">
                <a:solidFill>
                  <a:srgbClr val="002060"/>
                </a:solidFill>
              </a:rPr>
              <a:t>između</a:t>
            </a:r>
            <a:r>
              <a:rPr lang="en-GB" dirty="0" smtClean="0">
                <a:solidFill>
                  <a:srgbClr val="002060"/>
                </a:solidFill>
              </a:rPr>
              <a:t> </a:t>
            </a:r>
            <a:r>
              <a:rPr lang="en-GB" dirty="0" err="1" smtClean="0">
                <a:solidFill>
                  <a:srgbClr val="002060"/>
                </a:solidFill>
              </a:rPr>
              <a:t>takvih</a:t>
            </a:r>
            <a:r>
              <a:rPr lang="en-GB" dirty="0" smtClean="0">
                <a:solidFill>
                  <a:srgbClr val="002060"/>
                </a:solidFill>
              </a:rPr>
              <a:t> </a:t>
            </a:r>
            <a:r>
              <a:rPr lang="en-GB" dirty="0" err="1" smtClean="0">
                <a:solidFill>
                  <a:srgbClr val="002060"/>
                </a:solidFill>
              </a:rPr>
              <a:t>aktivnosti</a:t>
            </a:r>
            <a:r>
              <a:rPr lang="en-GB" dirty="0" smtClean="0">
                <a:solidFill>
                  <a:srgbClr val="002060"/>
                </a:solidFill>
              </a:rPr>
              <a:t> </a:t>
            </a:r>
            <a:r>
              <a:rPr lang="en-GB" dirty="0" err="1" smtClean="0">
                <a:solidFill>
                  <a:srgbClr val="002060"/>
                </a:solidFill>
              </a:rPr>
              <a:t>i</a:t>
            </a:r>
            <a:r>
              <a:rPr lang="en-GB" dirty="0" smtClean="0">
                <a:solidFill>
                  <a:srgbClr val="002060"/>
                </a:solidFill>
              </a:rPr>
              <a:t> </a:t>
            </a:r>
            <a:r>
              <a:rPr lang="en-GB" dirty="0" err="1" smtClean="0">
                <a:solidFill>
                  <a:srgbClr val="002060"/>
                </a:solidFill>
              </a:rPr>
              <a:t>onih</a:t>
            </a:r>
            <a:r>
              <a:rPr lang="en-GB" dirty="0" smtClean="0">
                <a:solidFill>
                  <a:srgbClr val="002060"/>
                </a:solidFill>
              </a:rPr>
              <a:t> </a:t>
            </a:r>
            <a:r>
              <a:rPr lang="en-GB" dirty="0" err="1" smtClean="0">
                <a:solidFill>
                  <a:srgbClr val="002060"/>
                </a:solidFill>
              </a:rPr>
              <a:t>koje</a:t>
            </a:r>
            <a:r>
              <a:rPr lang="en-GB" dirty="0" smtClean="0">
                <a:solidFill>
                  <a:srgbClr val="002060"/>
                </a:solidFill>
              </a:rPr>
              <a:t> </a:t>
            </a:r>
            <a:r>
              <a:rPr lang="en-GB" dirty="0" err="1" smtClean="0">
                <a:solidFill>
                  <a:srgbClr val="002060"/>
                </a:solidFill>
              </a:rPr>
              <a:t>radite</a:t>
            </a:r>
            <a:r>
              <a:rPr lang="en-GB" dirty="0" smtClean="0">
                <a:solidFill>
                  <a:srgbClr val="002060"/>
                </a:solidFill>
              </a:rPr>
              <a:t> </a:t>
            </a:r>
            <a:r>
              <a:rPr lang="en-GB" dirty="0" err="1" smtClean="0">
                <a:solidFill>
                  <a:srgbClr val="002060"/>
                </a:solidFill>
              </a:rPr>
              <a:t>zbog</a:t>
            </a:r>
            <a:r>
              <a:rPr lang="en-GB" dirty="0" smtClean="0">
                <a:solidFill>
                  <a:srgbClr val="002060"/>
                </a:solidFill>
              </a:rPr>
              <a:t> </a:t>
            </a:r>
            <a:r>
              <a:rPr lang="en-GB" dirty="0" err="1" smtClean="0">
                <a:solidFill>
                  <a:srgbClr val="002060"/>
                </a:solidFill>
              </a:rPr>
              <a:t>nagrade</a:t>
            </a:r>
            <a:r>
              <a:rPr lang="en-GB" dirty="0" smtClean="0">
                <a:solidFill>
                  <a:srgbClr val="002060"/>
                </a:solidFill>
              </a:rPr>
              <a:t>. </a:t>
            </a:r>
          </a:p>
          <a:p>
            <a:pPr algn="ctr"/>
            <a:r>
              <a:rPr lang="en-GB" dirty="0" smtClean="0">
                <a:solidFill>
                  <a:srgbClr val="002060"/>
                </a:solidFill>
              </a:rPr>
              <a:t>U </a:t>
            </a:r>
            <a:r>
              <a:rPr lang="en-GB" dirty="0" err="1" smtClean="0">
                <a:solidFill>
                  <a:srgbClr val="002060"/>
                </a:solidFill>
              </a:rPr>
              <a:t>čemu</a:t>
            </a:r>
            <a:r>
              <a:rPr lang="en-GB" dirty="0" smtClean="0">
                <a:solidFill>
                  <a:srgbClr val="002060"/>
                </a:solidFill>
              </a:rPr>
              <a:t> je </a:t>
            </a:r>
            <a:r>
              <a:rPr lang="en-GB" dirty="0" err="1" smtClean="0">
                <a:solidFill>
                  <a:srgbClr val="002060"/>
                </a:solidFill>
              </a:rPr>
              <a:t>razlika</a:t>
            </a:r>
            <a:r>
              <a:rPr lang="en-GB" dirty="0" smtClean="0">
                <a:solidFill>
                  <a:srgbClr val="002060"/>
                </a:solidFill>
              </a:rPr>
              <a:t>?</a:t>
            </a:r>
            <a:endParaRPr lang="en-GB"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dirty="0" smtClean="0"/>
              <a:t>ALI: </a:t>
            </a:r>
            <a:r>
              <a:rPr lang="vi-VN" dirty="0" smtClean="0"/>
              <a:t>Dok većina ljudi misli da je </a:t>
            </a:r>
            <a:r>
              <a:rPr lang="vi-VN" u="sng" dirty="0" smtClean="0"/>
              <a:t>unutrašnja motivacija najbolja, nju nije moguće ostvariti u svakoj situaciji. </a:t>
            </a:r>
            <a:r>
              <a:rPr lang="vi-VN" dirty="0" smtClean="0"/>
              <a:t>Nekada ljudi jednostavno nemaju unutrašnju želju koja bi ih pokrenula na određenu aktivnost, pa tako spoljašnja motivacija može biti od koristi kada je potrebno pokrenuti osobe da urade neki zadatak za koji nemaju lično interesovanje.</a:t>
            </a:r>
            <a:endParaRPr lang="en-GB" dirty="0" smtClean="0"/>
          </a:p>
          <a:p>
            <a:pPr>
              <a:buNone/>
            </a:pPr>
            <a:endParaRPr lang="en-GB" dirty="0" smtClean="0"/>
          </a:p>
          <a:p>
            <a:r>
              <a:rPr lang="en-GB" dirty="0" smtClean="0"/>
              <a:t>I : </a:t>
            </a:r>
            <a:r>
              <a:rPr lang="en-GB" dirty="0" err="1" smtClean="0"/>
              <a:t>Ličnost</a:t>
            </a:r>
            <a:r>
              <a:rPr lang="en-GB" dirty="0" smtClean="0"/>
              <a:t> </a:t>
            </a:r>
            <a:r>
              <a:rPr lang="en-GB" dirty="0" err="1" smtClean="0"/>
              <a:t>pojedinca</a:t>
            </a:r>
            <a:r>
              <a:rPr lang="en-GB" dirty="0" smtClean="0"/>
              <a:t> (</a:t>
            </a:r>
            <a:r>
              <a:rPr lang="en-GB" dirty="0" err="1" smtClean="0"/>
              <a:t>individualne</a:t>
            </a:r>
            <a:r>
              <a:rPr lang="en-GB" dirty="0" smtClean="0"/>
              <a:t> </a:t>
            </a:r>
            <a:r>
              <a:rPr lang="en-GB" dirty="0" err="1" smtClean="0"/>
              <a:t>karakteristike</a:t>
            </a:r>
            <a:r>
              <a:rPr lang="en-GB" dirty="0" smtClean="0"/>
              <a:t> </a:t>
            </a:r>
            <a:r>
              <a:rPr lang="en-GB" dirty="0" err="1" smtClean="0"/>
              <a:t>ličnosti</a:t>
            </a:r>
            <a:r>
              <a:rPr lang="en-GB" dirty="0" smtClean="0"/>
              <a:t>, </a:t>
            </a:r>
            <a:r>
              <a:rPr lang="en-GB" dirty="0" err="1" smtClean="0"/>
              <a:t>kao</a:t>
            </a:r>
            <a:r>
              <a:rPr lang="en-GB" dirty="0" smtClean="0"/>
              <a:t> </a:t>
            </a:r>
            <a:r>
              <a:rPr lang="en-GB" dirty="0" err="1" smtClean="0"/>
              <a:t>što</a:t>
            </a:r>
            <a:r>
              <a:rPr lang="en-GB" dirty="0" smtClean="0"/>
              <a:t> </a:t>
            </a:r>
            <a:r>
              <a:rPr lang="en-GB" dirty="0" err="1" smtClean="0"/>
              <a:t>su</a:t>
            </a:r>
            <a:r>
              <a:rPr lang="en-GB" dirty="0" smtClean="0"/>
              <a:t> </a:t>
            </a:r>
            <a:r>
              <a:rPr lang="en-GB" dirty="0" err="1" smtClean="0"/>
              <a:t>percepcija</a:t>
            </a:r>
            <a:r>
              <a:rPr lang="en-GB" dirty="0" smtClean="0"/>
              <a:t>, </a:t>
            </a:r>
            <a:r>
              <a:rPr lang="en-GB" dirty="0" err="1" smtClean="0"/>
              <a:t>očekivanja</a:t>
            </a:r>
            <a:r>
              <a:rPr lang="en-GB" dirty="0" smtClean="0"/>
              <a:t>, </a:t>
            </a:r>
            <a:r>
              <a:rPr lang="en-GB" dirty="0" err="1" smtClean="0"/>
              <a:t>vrednosti</a:t>
            </a:r>
            <a:r>
              <a:rPr lang="en-GB" dirty="0" smtClean="0"/>
              <a:t>, </a:t>
            </a:r>
            <a:r>
              <a:rPr lang="en-GB" dirty="0" err="1" smtClean="0"/>
              <a:t>stavovi</a:t>
            </a:r>
            <a:r>
              <a:rPr lang="en-GB" dirty="0" smtClean="0"/>
              <a:t>, </a:t>
            </a:r>
            <a:r>
              <a:rPr lang="en-GB" dirty="0" err="1" smtClean="0"/>
              <a:t>potrebe</a:t>
            </a:r>
            <a:r>
              <a:rPr lang="en-GB" dirty="0" smtClean="0"/>
              <a:t>, </a:t>
            </a:r>
            <a:r>
              <a:rPr lang="en-GB" dirty="0" err="1" smtClean="0"/>
              <a:t>aspiracije</a:t>
            </a:r>
            <a:r>
              <a:rPr lang="en-GB" dirty="0" smtClean="0"/>
              <a:t>, </a:t>
            </a:r>
            <a:r>
              <a:rPr lang="en-GB" dirty="0" err="1" smtClean="0"/>
              <a:t>preferencije</a:t>
            </a:r>
            <a:r>
              <a:rPr lang="en-GB" dirty="0" smtClean="0"/>
              <a:t>, </a:t>
            </a:r>
            <a:r>
              <a:rPr lang="en-GB" dirty="0" err="1" smtClean="0"/>
              <a:t>demografske</a:t>
            </a:r>
            <a:r>
              <a:rPr lang="en-GB" dirty="0" smtClean="0"/>
              <a:t> </a:t>
            </a:r>
            <a:r>
              <a:rPr lang="en-GB" dirty="0" err="1" smtClean="0"/>
              <a:t>i</a:t>
            </a:r>
            <a:r>
              <a:rPr lang="en-GB" dirty="0" smtClean="0"/>
              <a:t> </a:t>
            </a:r>
            <a:r>
              <a:rPr lang="en-GB" dirty="0" err="1" smtClean="0"/>
              <a:t>socijalne</a:t>
            </a:r>
            <a:r>
              <a:rPr lang="en-GB" dirty="0" smtClean="0"/>
              <a:t> </a:t>
            </a:r>
            <a:r>
              <a:rPr lang="en-GB" dirty="0" err="1" smtClean="0"/>
              <a:t>osobine</a:t>
            </a:r>
            <a:r>
              <a:rPr lang="en-GB" dirty="0" smtClean="0"/>
              <a:t>), </a:t>
            </a:r>
            <a:r>
              <a:rPr lang="en-GB" dirty="0" err="1" smtClean="0"/>
              <a:t>ali</a:t>
            </a:r>
            <a:r>
              <a:rPr lang="en-GB" dirty="0" smtClean="0"/>
              <a:t> </a:t>
            </a:r>
            <a:r>
              <a:rPr lang="en-GB" dirty="0" err="1" smtClean="0"/>
              <a:t>i</a:t>
            </a:r>
            <a:r>
              <a:rPr lang="en-GB" dirty="0" smtClean="0"/>
              <a:t> </a:t>
            </a:r>
            <a:r>
              <a:rPr lang="en-GB" dirty="0" err="1" smtClean="0"/>
              <a:t>okruženje</a:t>
            </a:r>
            <a:r>
              <a:rPr lang="en-GB" dirty="0" smtClean="0"/>
              <a:t> (</a:t>
            </a:r>
            <a:r>
              <a:rPr lang="en-GB" dirty="0" err="1" smtClean="0"/>
              <a:t>specifične</a:t>
            </a:r>
            <a:r>
              <a:rPr lang="en-GB" dirty="0" smtClean="0"/>
              <a:t> </a:t>
            </a:r>
            <a:r>
              <a:rPr lang="en-GB" dirty="0" err="1" smtClean="0"/>
              <a:t>karakteristike</a:t>
            </a:r>
            <a:r>
              <a:rPr lang="en-GB" dirty="0" smtClean="0"/>
              <a:t> </a:t>
            </a:r>
            <a:r>
              <a:rPr lang="en-GB" dirty="0" err="1" smtClean="0"/>
              <a:t>konteksta</a:t>
            </a:r>
            <a:r>
              <a:rPr lang="en-GB" dirty="0" smtClean="0"/>
              <a:t> u </a:t>
            </a:r>
            <a:r>
              <a:rPr lang="en-GB" dirty="0" err="1" smtClean="0"/>
              <a:t>kome</a:t>
            </a:r>
            <a:r>
              <a:rPr lang="en-GB" dirty="0" smtClean="0"/>
              <a:t> se </a:t>
            </a:r>
            <a:r>
              <a:rPr lang="en-GB" dirty="0" err="1" smtClean="0"/>
              <a:t>pojedinac</a:t>
            </a:r>
            <a:r>
              <a:rPr lang="en-GB" dirty="0" smtClean="0"/>
              <a:t> </a:t>
            </a:r>
            <a:r>
              <a:rPr lang="en-GB" dirty="0" err="1" smtClean="0"/>
              <a:t>kreće</a:t>
            </a:r>
            <a:r>
              <a:rPr lang="en-GB" dirty="0" smtClean="0"/>
              <a:t>, </a:t>
            </a:r>
            <a:r>
              <a:rPr lang="en-GB" dirty="0" err="1" smtClean="0"/>
              <a:t>ali</a:t>
            </a:r>
            <a:r>
              <a:rPr lang="en-GB" dirty="0" smtClean="0"/>
              <a:t> </a:t>
            </a:r>
            <a:r>
              <a:rPr lang="en-GB" dirty="0" err="1" smtClean="0"/>
              <a:t>i</a:t>
            </a:r>
            <a:r>
              <a:rPr lang="en-GB" dirty="0" smtClean="0"/>
              <a:t> </a:t>
            </a:r>
            <a:r>
              <a:rPr lang="en-GB" dirty="0" err="1" smtClean="0"/>
              <a:t>šire</a:t>
            </a:r>
            <a:r>
              <a:rPr lang="en-GB" dirty="0" smtClean="0"/>
              <a:t> </a:t>
            </a:r>
            <a:r>
              <a:rPr lang="en-GB" dirty="0" err="1" smtClean="0"/>
              <a:t>društveno</a:t>
            </a:r>
            <a:r>
              <a:rPr lang="en-GB" dirty="0" smtClean="0"/>
              <a:t> </a:t>
            </a:r>
            <a:r>
              <a:rPr lang="en-GB" dirty="0" err="1" smtClean="0"/>
              <a:t>okruženje</a:t>
            </a:r>
            <a:r>
              <a:rPr lang="en-GB" dirty="0" smtClean="0"/>
              <a:t>, </a:t>
            </a:r>
            <a:r>
              <a:rPr lang="en-GB" dirty="0" err="1" smtClean="0"/>
              <a:t>koje</a:t>
            </a:r>
            <a:r>
              <a:rPr lang="en-GB" dirty="0" smtClean="0"/>
              <a:t> se </a:t>
            </a:r>
            <a:r>
              <a:rPr lang="en-GB" dirty="0" err="1" smtClean="0"/>
              <a:t>odnosi</a:t>
            </a:r>
            <a:r>
              <a:rPr lang="en-GB" dirty="0" smtClean="0"/>
              <a:t> </a:t>
            </a:r>
            <a:r>
              <a:rPr lang="en-GB" dirty="0" err="1" smtClean="0"/>
              <a:t>na</a:t>
            </a:r>
            <a:r>
              <a:rPr lang="en-GB" dirty="0" smtClean="0"/>
              <a:t>: </a:t>
            </a:r>
            <a:r>
              <a:rPr lang="en-GB" dirty="0" err="1" smtClean="0"/>
              <a:t>sistem</a:t>
            </a:r>
            <a:r>
              <a:rPr lang="en-GB" dirty="0" smtClean="0"/>
              <a:t> </a:t>
            </a:r>
            <a:r>
              <a:rPr lang="en-GB" dirty="0" err="1" smtClean="0"/>
              <a:t>vrednosti</a:t>
            </a:r>
            <a:r>
              <a:rPr lang="en-GB" dirty="0" smtClean="0"/>
              <a:t>, </a:t>
            </a:r>
            <a:r>
              <a:rPr lang="en-GB" dirty="0" err="1" smtClean="0"/>
              <a:t>razvijenost</a:t>
            </a:r>
            <a:r>
              <a:rPr lang="en-GB" dirty="0" smtClean="0"/>
              <a:t> </a:t>
            </a:r>
            <a:r>
              <a:rPr lang="en-GB" dirty="0" err="1" smtClean="0"/>
              <a:t>društveno-ekonomskog</a:t>
            </a:r>
            <a:r>
              <a:rPr lang="en-GB" dirty="0" smtClean="0"/>
              <a:t> </a:t>
            </a:r>
            <a:r>
              <a:rPr lang="en-GB" dirty="0" err="1" smtClean="0"/>
              <a:t>sistema</a:t>
            </a:r>
            <a:r>
              <a:rPr lang="en-GB" dirty="0" smtClean="0"/>
              <a:t>, </a:t>
            </a:r>
            <a:r>
              <a:rPr lang="en-GB" dirty="0" err="1" smtClean="0"/>
              <a:t>opšte</a:t>
            </a:r>
            <a:r>
              <a:rPr lang="en-GB" dirty="0" smtClean="0"/>
              <a:t> </a:t>
            </a:r>
            <a:r>
              <a:rPr lang="en-GB" dirty="0" err="1" smtClean="0"/>
              <a:t>materijalne</a:t>
            </a:r>
            <a:r>
              <a:rPr lang="en-GB" dirty="0" smtClean="0"/>
              <a:t> </a:t>
            </a:r>
            <a:r>
              <a:rPr lang="en-GB" dirty="0" err="1" smtClean="0"/>
              <a:t>standarde</a:t>
            </a:r>
            <a:r>
              <a:rPr lang="en-GB" dirty="0" smtClean="0"/>
              <a:t>…) </a:t>
            </a:r>
            <a:r>
              <a:rPr lang="en-GB" dirty="0" err="1" smtClean="0"/>
              <a:t>moraju</a:t>
            </a:r>
            <a:r>
              <a:rPr lang="en-GB" dirty="0" smtClean="0"/>
              <a:t> </a:t>
            </a:r>
            <a:r>
              <a:rPr lang="en-GB" dirty="0" err="1" smtClean="0"/>
              <a:t>biti</a:t>
            </a:r>
            <a:r>
              <a:rPr lang="en-GB" dirty="0" smtClean="0"/>
              <a:t> </a:t>
            </a:r>
            <a:r>
              <a:rPr lang="en-GB" dirty="0" err="1" smtClean="0"/>
              <a:t>razmotreni</a:t>
            </a:r>
            <a:r>
              <a:rPr lang="en-GB" dirty="0" smtClean="0"/>
              <a:t> .</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pPr fontAlgn="base"/>
            <a:r>
              <a:rPr lang="en-GB" dirty="0" err="1" smtClean="0"/>
              <a:t>Postoji</a:t>
            </a:r>
            <a:r>
              <a:rPr lang="en-GB" dirty="0" smtClean="0"/>
              <a:t> </a:t>
            </a:r>
            <a:r>
              <a:rPr lang="en-GB" dirty="0" err="1" smtClean="0"/>
              <a:t>puno</a:t>
            </a:r>
            <a:r>
              <a:rPr lang="en-GB" dirty="0" smtClean="0"/>
              <a:t> </a:t>
            </a:r>
            <a:r>
              <a:rPr lang="en-GB" dirty="0" err="1" smtClean="0"/>
              <a:t>razloga</a:t>
            </a:r>
            <a:r>
              <a:rPr lang="en-GB" dirty="0" smtClean="0"/>
              <a:t> </a:t>
            </a:r>
            <a:r>
              <a:rPr lang="en-GB" dirty="0" err="1" smtClean="0"/>
              <a:t>za</a:t>
            </a:r>
            <a:r>
              <a:rPr lang="en-GB" dirty="0" smtClean="0"/>
              <a:t> </a:t>
            </a:r>
            <a:r>
              <a:rPr lang="en-GB" dirty="0" err="1" smtClean="0"/>
              <a:t>manjak</a:t>
            </a:r>
            <a:r>
              <a:rPr lang="en-GB" dirty="0" smtClean="0"/>
              <a:t> </a:t>
            </a:r>
            <a:r>
              <a:rPr lang="en-GB" dirty="0" err="1" smtClean="0"/>
              <a:t>motivacije</a:t>
            </a:r>
            <a:r>
              <a:rPr lang="en-GB" dirty="0" smtClean="0"/>
              <a:t> – </a:t>
            </a:r>
            <a:r>
              <a:rPr lang="en-GB" dirty="0" err="1" smtClean="0"/>
              <a:t>nedovoljno</a:t>
            </a:r>
            <a:r>
              <a:rPr lang="en-GB" dirty="0" smtClean="0"/>
              <a:t> </a:t>
            </a:r>
            <a:r>
              <a:rPr lang="en-GB" dirty="0" err="1" smtClean="0"/>
              <a:t>jaka</a:t>
            </a:r>
            <a:r>
              <a:rPr lang="en-GB" dirty="0" smtClean="0"/>
              <a:t> </a:t>
            </a:r>
            <a:r>
              <a:rPr lang="en-GB" dirty="0" err="1" smtClean="0"/>
              <a:t>želja</a:t>
            </a:r>
            <a:r>
              <a:rPr lang="en-GB" dirty="0" smtClean="0"/>
              <a:t>, </a:t>
            </a:r>
            <a:r>
              <a:rPr lang="en-GB" dirty="0" err="1" smtClean="0"/>
              <a:t>lenjost</a:t>
            </a:r>
            <a:r>
              <a:rPr lang="en-GB" dirty="0" smtClean="0"/>
              <a:t>, </a:t>
            </a:r>
            <a:r>
              <a:rPr lang="en-GB" dirty="0" err="1" smtClean="0"/>
              <a:t>stidljivost</a:t>
            </a:r>
            <a:r>
              <a:rPr lang="en-GB" dirty="0" smtClean="0"/>
              <a:t>, </a:t>
            </a:r>
            <a:r>
              <a:rPr lang="en-GB" dirty="0" err="1" smtClean="0"/>
              <a:t>nedostatak</a:t>
            </a:r>
            <a:r>
              <a:rPr lang="en-GB" dirty="0" smtClean="0"/>
              <a:t> </a:t>
            </a:r>
            <a:r>
              <a:rPr lang="en-GB" dirty="0" err="1" smtClean="0"/>
              <a:t>samopouzdanja</a:t>
            </a:r>
            <a:r>
              <a:rPr lang="en-GB" dirty="0" smtClean="0"/>
              <a:t> </a:t>
            </a:r>
            <a:r>
              <a:rPr lang="en-GB" dirty="0" err="1" smtClean="0"/>
              <a:t>i</a:t>
            </a:r>
            <a:r>
              <a:rPr lang="en-GB" dirty="0" smtClean="0"/>
              <a:t> </a:t>
            </a:r>
            <a:r>
              <a:rPr lang="en-GB" dirty="0" err="1" smtClean="0"/>
              <a:t>vere</a:t>
            </a:r>
            <a:r>
              <a:rPr lang="en-GB" dirty="0" smtClean="0"/>
              <a:t> u </a:t>
            </a:r>
            <a:r>
              <a:rPr lang="en-GB" dirty="0" err="1" smtClean="0"/>
              <a:t>svoje</a:t>
            </a:r>
            <a:r>
              <a:rPr lang="en-GB" dirty="0" smtClean="0"/>
              <a:t> </a:t>
            </a:r>
            <a:r>
              <a:rPr lang="en-GB" dirty="0" err="1" smtClean="0"/>
              <a:t>potencijale</a:t>
            </a:r>
            <a:r>
              <a:rPr lang="en-GB" dirty="0" smtClean="0"/>
              <a:t>..... </a:t>
            </a:r>
          </a:p>
          <a:p>
            <a:pPr fontAlgn="base">
              <a:buNone/>
            </a:pPr>
            <a:r>
              <a:rPr lang="en-GB" i="1" dirty="0" smtClean="0"/>
              <a:t>Koji </a:t>
            </a:r>
            <a:r>
              <a:rPr lang="en-GB" i="1" dirty="0" err="1" smtClean="0"/>
              <a:t>su</a:t>
            </a:r>
            <a:r>
              <a:rPr lang="en-GB" i="1" dirty="0" smtClean="0"/>
              <a:t> </a:t>
            </a:r>
            <a:r>
              <a:rPr lang="en-GB" i="1" dirty="0" err="1" smtClean="0"/>
              <a:t>razlozi</a:t>
            </a:r>
            <a:r>
              <a:rPr lang="en-GB" i="1" dirty="0" smtClean="0"/>
              <a:t> </a:t>
            </a:r>
            <a:r>
              <a:rPr lang="en-GB" i="1" dirty="0" err="1" smtClean="0"/>
              <a:t>nedostatka</a:t>
            </a:r>
            <a:r>
              <a:rPr lang="en-GB" i="1" dirty="0" smtClean="0"/>
              <a:t> </a:t>
            </a:r>
            <a:r>
              <a:rPr lang="en-GB" i="1" dirty="0" err="1" smtClean="0"/>
              <a:t>motivacije</a:t>
            </a:r>
            <a:r>
              <a:rPr lang="en-GB" i="1" dirty="0" smtClean="0"/>
              <a:t> </a:t>
            </a:r>
            <a:r>
              <a:rPr lang="en-GB" i="1" dirty="0" err="1" smtClean="0"/>
              <a:t>i</a:t>
            </a:r>
            <a:r>
              <a:rPr lang="en-GB" i="1" dirty="0" smtClean="0"/>
              <a:t> </a:t>
            </a:r>
            <a:r>
              <a:rPr lang="en-GB" i="1" dirty="0" err="1" smtClean="0"/>
              <a:t>entuzijazma</a:t>
            </a:r>
            <a:r>
              <a:rPr lang="en-GB" i="1" dirty="0" smtClean="0"/>
              <a:t>?</a:t>
            </a:r>
            <a:endParaRPr lang="en-GB" dirty="0" smtClean="0"/>
          </a:p>
          <a:p>
            <a:pPr fontAlgn="base"/>
            <a:r>
              <a:rPr lang="en-GB" dirty="0" err="1" smtClean="0"/>
              <a:t>Neki</a:t>
            </a:r>
            <a:r>
              <a:rPr lang="en-GB" dirty="0" smtClean="0"/>
              <a:t> </a:t>
            </a:r>
            <a:r>
              <a:rPr lang="en-GB" dirty="0" err="1" smtClean="0"/>
              <a:t>od</a:t>
            </a:r>
            <a:r>
              <a:rPr lang="en-GB" dirty="0" smtClean="0"/>
              <a:t> </a:t>
            </a:r>
            <a:r>
              <a:rPr lang="en-GB" dirty="0" err="1" smtClean="0"/>
              <a:t>razloga</a:t>
            </a:r>
            <a:r>
              <a:rPr lang="en-GB" dirty="0" smtClean="0"/>
              <a:t> </a:t>
            </a:r>
            <a:r>
              <a:rPr lang="en-GB" dirty="0" err="1" smtClean="0"/>
              <a:t>odnose</a:t>
            </a:r>
            <a:r>
              <a:rPr lang="en-GB" dirty="0" smtClean="0"/>
              <a:t> se </a:t>
            </a:r>
            <a:r>
              <a:rPr lang="en-GB" dirty="0" err="1" smtClean="0"/>
              <a:t>na</a:t>
            </a:r>
            <a:r>
              <a:rPr lang="en-GB" dirty="0" smtClean="0"/>
              <a:t>:</a:t>
            </a:r>
          </a:p>
          <a:p>
            <a:pPr fontAlgn="base">
              <a:buNone/>
            </a:pPr>
            <a:r>
              <a:rPr lang="en-GB" dirty="0" smtClean="0"/>
              <a:t>✦ </a:t>
            </a:r>
            <a:r>
              <a:rPr lang="en-GB" dirty="0" err="1" smtClean="0"/>
              <a:t>Nedostatak</a:t>
            </a:r>
            <a:r>
              <a:rPr lang="en-GB" dirty="0" smtClean="0"/>
              <a:t> </a:t>
            </a:r>
            <a:r>
              <a:rPr lang="en-GB" dirty="0" err="1" smtClean="0"/>
              <a:t>vere</a:t>
            </a:r>
            <a:r>
              <a:rPr lang="en-GB" dirty="0" smtClean="0"/>
              <a:t> u </a:t>
            </a:r>
            <a:r>
              <a:rPr lang="en-GB" dirty="0" err="1" smtClean="0"/>
              <a:t>sopstvene</a:t>
            </a:r>
            <a:r>
              <a:rPr lang="en-GB" dirty="0" smtClean="0"/>
              <a:t> </a:t>
            </a:r>
            <a:r>
              <a:rPr lang="en-GB" dirty="0" err="1" smtClean="0"/>
              <a:t>potencijale</a:t>
            </a:r>
            <a:r>
              <a:rPr lang="en-GB" dirty="0" smtClean="0"/>
              <a:t> </a:t>
            </a:r>
            <a:r>
              <a:rPr lang="en-GB" dirty="0" err="1" smtClean="0"/>
              <a:t>i</a:t>
            </a:r>
            <a:r>
              <a:rPr lang="en-GB" dirty="0" smtClean="0"/>
              <a:t> </a:t>
            </a:r>
            <a:r>
              <a:rPr lang="en-GB" dirty="0" err="1" smtClean="0"/>
              <a:t>sposobnosti</a:t>
            </a:r>
            <a:r>
              <a:rPr lang="en-GB" dirty="0" smtClean="0"/>
              <a:t>;</a:t>
            </a:r>
            <a:br>
              <a:rPr lang="en-GB" dirty="0" smtClean="0"/>
            </a:br>
            <a:r>
              <a:rPr lang="en-GB" dirty="0" smtClean="0"/>
              <a:t>✦ </a:t>
            </a:r>
            <a:r>
              <a:rPr lang="en-GB" dirty="0" err="1" smtClean="0"/>
              <a:t>Strah</a:t>
            </a:r>
            <a:r>
              <a:rPr lang="en-GB" dirty="0" smtClean="0"/>
              <a:t> </a:t>
            </a:r>
            <a:r>
              <a:rPr lang="en-GB" dirty="0" err="1" smtClean="0"/>
              <a:t>od</a:t>
            </a:r>
            <a:r>
              <a:rPr lang="en-GB" dirty="0" smtClean="0"/>
              <a:t> </a:t>
            </a:r>
            <a:r>
              <a:rPr lang="en-GB" dirty="0" err="1" smtClean="0"/>
              <a:t>neuspeha</a:t>
            </a:r>
            <a:r>
              <a:rPr lang="en-GB" dirty="0" smtClean="0"/>
              <a:t>;</a:t>
            </a:r>
            <a:br>
              <a:rPr lang="en-GB" dirty="0" smtClean="0"/>
            </a:br>
            <a:r>
              <a:rPr lang="en-GB" dirty="0" smtClean="0"/>
              <a:t>✦ </a:t>
            </a:r>
            <a:r>
              <a:rPr lang="en-GB" dirty="0" err="1" smtClean="0"/>
              <a:t>Strah</a:t>
            </a:r>
            <a:r>
              <a:rPr lang="en-GB" dirty="0" smtClean="0"/>
              <a:t> </a:t>
            </a:r>
            <a:r>
              <a:rPr lang="en-GB" dirty="0" err="1" smtClean="0"/>
              <a:t>od</a:t>
            </a:r>
            <a:r>
              <a:rPr lang="en-GB" dirty="0" smtClean="0"/>
              <a:t> </a:t>
            </a:r>
            <a:r>
              <a:rPr lang="en-GB" dirty="0" err="1" smtClean="0"/>
              <a:t>reakcija</a:t>
            </a:r>
            <a:r>
              <a:rPr lang="en-GB" dirty="0" smtClean="0"/>
              <a:t> </a:t>
            </a:r>
            <a:r>
              <a:rPr lang="en-GB" dirty="0" err="1" smtClean="0"/>
              <a:t>drugih</a:t>
            </a:r>
            <a:r>
              <a:rPr lang="en-GB" dirty="0" smtClean="0"/>
              <a:t>;</a:t>
            </a:r>
            <a:br>
              <a:rPr lang="en-GB" dirty="0" smtClean="0"/>
            </a:br>
            <a:r>
              <a:rPr lang="en-GB" dirty="0" smtClean="0"/>
              <a:t>✦ </a:t>
            </a:r>
            <a:r>
              <a:rPr lang="en-GB" dirty="0" err="1" smtClean="0"/>
              <a:t>Navika</a:t>
            </a:r>
            <a:r>
              <a:rPr lang="en-GB" dirty="0" smtClean="0"/>
              <a:t> </a:t>
            </a:r>
            <a:r>
              <a:rPr lang="en-GB" dirty="0" err="1" smtClean="0"/>
              <a:t>odugovlačenja</a:t>
            </a:r>
            <a:r>
              <a:rPr lang="en-GB" dirty="0" smtClean="0"/>
              <a:t>;</a:t>
            </a:r>
            <a:br>
              <a:rPr lang="en-GB" dirty="0" smtClean="0"/>
            </a:br>
            <a:r>
              <a:rPr lang="en-GB" dirty="0" smtClean="0"/>
              <a:t>✦ </a:t>
            </a:r>
            <a:r>
              <a:rPr lang="en-GB" dirty="0" err="1" smtClean="0"/>
              <a:t>Lenjost</a:t>
            </a:r>
            <a:r>
              <a:rPr lang="en-GB" dirty="0" smtClean="0"/>
              <a:t>;</a:t>
            </a:r>
            <a:br>
              <a:rPr lang="en-GB" dirty="0" smtClean="0"/>
            </a:br>
            <a:r>
              <a:rPr lang="en-GB" dirty="0" smtClean="0"/>
              <a:t>✦ </a:t>
            </a:r>
            <a:r>
              <a:rPr lang="en-GB" dirty="0" err="1" smtClean="0"/>
              <a:t>Uverenje</a:t>
            </a:r>
            <a:r>
              <a:rPr lang="en-GB" dirty="0" smtClean="0"/>
              <a:t> </a:t>
            </a:r>
            <a:r>
              <a:rPr lang="en-GB" dirty="0" err="1" smtClean="0"/>
              <a:t>da</a:t>
            </a:r>
            <a:r>
              <a:rPr lang="en-GB" dirty="0" smtClean="0"/>
              <a:t> </a:t>
            </a:r>
            <a:r>
              <a:rPr lang="en-GB" dirty="0" err="1" smtClean="0"/>
              <a:t>postoji</a:t>
            </a:r>
            <a:r>
              <a:rPr lang="en-GB" dirty="0" smtClean="0"/>
              <a:t> </a:t>
            </a:r>
            <a:r>
              <a:rPr lang="en-GB" dirty="0" err="1" smtClean="0"/>
              <a:t>mnogo</a:t>
            </a:r>
            <a:r>
              <a:rPr lang="en-GB" dirty="0" smtClean="0"/>
              <a:t> </a:t>
            </a:r>
            <a:r>
              <a:rPr lang="en-GB" dirty="0" err="1" smtClean="0"/>
              <a:t>prečih</a:t>
            </a:r>
            <a:r>
              <a:rPr lang="en-GB" dirty="0" smtClean="0"/>
              <a:t> </a:t>
            </a:r>
            <a:r>
              <a:rPr lang="en-GB" dirty="0" err="1" smtClean="0"/>
              <a:t>stvari</a:t>
            </a:r>
            <a:r>
              <a:rPr lang="en-GB" dirty="0" smtClean="0"/>
              <a:t> </a:t>
            </a:r>
            <a:r>
              <a:rPr lang="en-GB" dirty="0" err="1" smtClean="0"/>
              <a:t>koje</a:t>
            </a:r>
            <a:r>
              <a:rPr lang="en-GB" dirty="0" smtClean="0"/>
              <a:t> </a:t>
            </a:r>
            <a:r>
              <a:rPr lang="en-GB" dirty="0" err="1" smtClean="0"/>
              <a:t>treba</a:t>
            </a:r>
            <a:r>
              <a:rPr lang="en-GB" dirty="0" smtClean="0"/>
              <a:t> </a:t>
            </a:r>
            <a:r>
              <a:rPr lang="en-GB" dirty="0" err="1" smtClean="0"/>
              <a:t>uraditi</a:t>
            </a:r>
            <a:r>
              <a:rPr lang="en-GB" dirty="0" smtClean="0"/>
              <a:t>;</a:t>
            </a:r>
            <a:br>
              <a:rPr lang="en-GB" dirty="0" smtClean="0"/>
            </a:br>
            <a:r>
              <a:rPr lang="en-GB" dirty="0" smtClean="0"/>
              <a:t>✦ </a:t>
            </a:r>
            <a:r>
              <a:rPr lang="en-GB" dirty="0" err="1" smtClean="0"/>
              <a:t>Stres</a:t>
            </a:r>
            <a:r>
              <a:rPr lang="en-GB" dirty="0" smtClean="0"/>
              <a:t>, </a:t>
            </a:r>
            <a:r>
              <a:rPr lang="en-GB" dirty="0" err="1" smtClean="0"/>
              <a:t>anksioznost</a:t>
            </a:r>
            <a:r>
              <a:rPr lang="en-GB" dirty="0" smtClean="0"/>
              <a:t>, </a:t>
            </a:r>
            <a:r>
              <a:rPr lang="en-GB" dirty="0" err="1" smtClean="0"/>
              <a:t>nervoza</a:t>
            </a:r>
            <a:r>
              <a:rPr lang="en-GB" dirty="0" smtClean="0"/>
              <a:t>;</a:t>
            </a:r>
            <a:br>
              <a:rPr lang="en-GB" dirty="0" smtClean="0"/>
            </a:br>
            <a:r>
              <a:rPr lang="en-GB" dirty="0" smtClean="0"/>
              <a:t>✦ </a:t>
            </a:r>
            <a:r>
              <a:rPr lang="en-GB" dirty="0" err="1" smtClean="0"/>
              <a:t>Nedostatak</a:t>
            </a:r>
            <a:r>
              <a:rPr lang="en-GB" dirty="0" smtClean="0"/>
              <a:t> </a:t>
            </a:r>
            <a:r>
              <a:rPr lang="en-GB" dirty="0" err="1" smtClean="0"/>
              <a:t>stimulusa</a:t>
            </a:r>
            <a:r>
              <a:rPr lang="en-GB" dirty="0" smtClean="0"/>
              <a:t> </a:t>
            </a:r>
            <a:r>
              <a:rPr lang="en-GB" dirty="0" err="1" smtClean="0"/>
              <a:t>i</a:t>
            </a:r>
            <a:r>
              <a:rPr lang="en-GB" dirty="0" smtClean="0"/>
              <a:t> </a:t>
            </a:r>
            <a:r>
              <a:rPr lang="en-GB" dirty="0" err="1" smtClean="0"/>
              <a:t>podsticaja</a:t>
            </a:r>
            <a:endParaRPr lang="en-GB" dirty="0" smtClean="0"/>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Smernice</a:t>
            </a:r>
            <a:r>
              <a:rPr lang="en-GB" dirty="0" smtClean="0"/>
              <a:t> </a:t>
            </a:r>
            <a:r>
              <a:rPr lang="en-GB" dirty="0" err="1" smtClean="0"/>
              <a:t>iz</a:t>
            </a:r>
            <a:r>
              <a:rPr lang="en-GB" dirty="0" smtClean="0"/>
              <a:t> </a:t>
            </a:r>
            <a:r>
              <a:rPr lang="en-GB" dirty="0" err="1" smtClean="0"/>
              <a:t>teorija</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TEORIJE POTREBA –</a:t>
            </a:r>
            <a:r>
              <a:rPr lang="en-GB" dirty="0" err="1" smtClean="0"/>
              <a:t>usmerene</a:t>
            </a:r>
            <a:r>
              <a:rPr lang="en-GB" dirty="0" smtClean="0"/>
              <a:t> </a:t>
            </a:r>
            <a:r>
              <a:rPr lang="en-GB" dirty="0" err="1" smtClean="0"/>
              <a:t>na</a:t>
            </a:r>
            <a:r>
              <a:rPr lang="en-GB" dirty="0" smtClean="0"/>
              <a:t> </a:t>
            </a:r>
            <a:r>
              <a:rPr lang="en-GB" dirty="0" err="1" smtClean="0"/>
              <a:t>vrste</a:t>
            </a:r>
            <a:r>
              <a:rPr lang="en-GB" dirty="0" smtClean="0"/>
              <a:t> </a:t>
            </a:r>
            <a:r>
              <a:rPr lang="en-GB" dirty="0" err="1" smtClean="0"/>
              <a:t>različitih</a:t>
            </a:r>
            <a:r>
              <a:rPr lang="en-GB" dirty="0" smtClean="0"/>
              <a:t> </a:t>
            </a:r>
            <a:r>
              <a:rPr lang="en-GB" dirty="0" err="1" smtClean="0"/>
              <a:t>motiva</a:t>
            </a:r>
            <a:r>
              <a:rPr lang="en-GB" dirty="0" smtClean="0"/>
              <a:t> </a:t>
            </a:r>
            <a:r>
              <a:rPr lang="en-GB" dirty="0" err="1" smtClean="0"/>
              <a:t>i</a:t>
            </a:r>
            <a:r>
              <a:rPr lang="en-GB" dirty="0" smtClean="0"/>
              <a:t> </a:t>
            </a:r>
            <a:r>
              <a:rPr lang="en-GB" dirty="0" err="1" smtClean="0"/>
              <a:t>potreba</a:t>
            </a:r>
            <a:endParaRPr lang="en-GB" dirty="0" smtClean="0"/>
          </a:p>
          <a:p>
            <a:pPr marL="514350" indent="-514350">
              <a:buFont typeface="+mj-lt"/>
              <a:buAutoNum type="arabicPeriod"/>
            </a:pPr>
            <a:r>
              <a:rPr lang="en-GB" dirty="0" err="1" smtClean="0"/>
              <a:t>Teorije</a:t>
            </a:r>
            <a:r>
              <a:rPr lang="en-GB" dirty="0" smtClean="0"/>
              <a:t> </a:t>
            </a:r>
            <a:r>
              <a:rPr lang="en-GB" dirty="0" err="1" smtClean="0"/>
              <a:t>nagona</a:t>
            </a:r>
            <a:r>
              <a:rPr lang="en-GB" dirty="0" smtClean="0"/>
              <a:t> (Woodworth, 1918)</a:t>
            </a:r>
          </a:p>
          <a:p>
            <a:pPr marL="514350" indent="-514350">
              <a:buFont typeface="+mj-lt"/>
              <a:buAutoNum type="arabicPeriod"/>
            </a:pPr>
            <a:r>
              <a:rPr lang="en-GB" dirty="0" err="1" smtClean="0"/>
              <a:t>Teorije</a:t>
            </a:r>
            <a:r>
              <a:rPr lang="en-GB" dirty="0" smtClean="0"/>
              <a:t> </a:t>
            </a:r>
            <a:r>
              <a:rPr lang="en-GB" dirty="0" err="1" smtClean="0"/>
              <a:t>socijalnih</a:t>
            </a:r>
            <a:r>
              <a:rPr lang="en-GB" dirty="0" smtClean="0"/>
              <a:t> </a:t>
            </a:r>
            <a:r>
              <a:rPr lang="en-GB" dirty="0" err="1" smtClean="0"/>
              <a:t>potreba</a:t>
            </a:r>
            <a:r>
              <a:rPr lang="sr-Latn-RS" dirty="0" smtClean="0"/>
              <a:t>(</a:t>
            </a:r>
            <a:r>
              <a:rPr lang="en-GB" dirty="0" smtClean="0"/>
              <a:t>Murray, 1938)</a:t>
            </a:r>
          </a:p>
          <a:p>
            <a:pPr marL="514350" indent="-514350">
              <a:buFont typeface="+mj-lt"/>
              <a:buAutoNum type="arabicPeriod"/>
            </a:pPr>
            <a:r>
              <a:rPr lang="en-GB" dirty="0" err="1" smtClean="0"/>
              <a:t>Maslowljeva</a:t>
            </a:r>
            <a:r>
              <a:rPr lang="en-GB" dirty="0" smtClean="0"/>
              <a:t> </a:t>
            </a:r>
            <a:r>
              <a:rPr lang="en-GB" dirty="0" err="1" smtClean="0"/>
              <a:t>teorija</a:t>
            </a:r>
            <a:r>
              <a:rPr lang="en-GB" dirty="0" smtClean="0"/>
              <a:t> </a:t>
            </a:r>
            <a:r>
              <a:rPr lang="en-GB" dirty="0" err="1" smtClean="0"/>
              <a:t>hijerarhije</a:t>
            </a:r>
            <a:r>
              <a:rPr lang="en-GB" dirty="0" smtClean="0"/>
              <a:t> </a:t>
            </a:r>
            <a:r>
              <a:rPr lang="en-GB" dirty="0" err="1" smtClean="0"/>
              <a:t>potreba</a:t>
            </a:r>
            <a:r>
              <a:rPr lang="sr-Latn-RS" dirty="0" smtClean="0"/>
              <a:t> </a:t>
            </a:r>
            <a:r>
              <a:rPr lang="en-GB" dirty="0" smtClean="0"/>
              <a:t>(Maslow, 1970)</a:t>
            </a:r>
          </a:p>
          <a:p>
            <a:pPr marL="514350" indent="-514350">
              <a:buFont typeface="+mj-lt"/>
              <a:buAutoNum type="arabicPeriod"/>
            </a:pPr>
            <a:r>
              <a:rPr lang="en-GB" dirty="0" err="1" smtClean="0"/>
              <a:t>Teorije</a:t>
            </a:r>
            <a:r>
              <a:rPr lang="en-GB" dirty="0" smtClean="0"/>
              <a:t> </a:t>
            </a:r>
            <a:r>
              <a:rPr lang="en-GB" dirty="0" err="1" smtClean="0"/>
              <a:t>učenja</a:t>
            </a:r>
            <a:r>
              <a:rPr lang="en-GB" dirty="0" smtClean="0"/>
              <a:t> (</a:t>
            </a:r>
            <a:r>
              <a:rPr lang="en-GB" dirty="0" err="1" smtClean="0"/>
              <a:t>uslovljavanja</a:t>
            </a:r>
            <a:r>
              <a:rPr lang="en-GB" dirty="0" smtClean="0"/>
              <a:t>- </a:t>
            </a:r>
            <a:r>
              <a:rPr lang="en-GB" dirty="0" err="1" smtClean="0"/>
              <a:t>klasično</a:t>
            </a:r>
            <a:r>
              <a:rPr lang="en-GB" dirty="0" smtClean="0"/>
              <a:t> </a:t>
            </a:r>
            <a:r>
              <a:rPr lang="en-GB" dirty="0" err="1" smtClean="0"/>
              <a:t>i</a:t>
            </a:r>
            <a:r>
              <a:rPr lang="en-GB" dirty="0" smtClean="0"/>
              <a:t> </a:t>
            </a:r>
            <a:r>
              <a:rPr lang="en-GB" dirty="0" err="1" smtClean="0"/>
              <a:t>instrumentalno</a:t>
            </a:r>
            <a:r>
              <a:rPr lang="en-GB" dirty="0" smtClean="0"/>
              <a:t>)</a:t>
            </a:r>
          </a:p>
          <a:p>
            <a:endParaRPr lang="en-GB" dirty="0" smtClean="0"/>
          </a:p>
          <a:p>
            <a:r>
              <a:rPr lang="en-GB" dirty="0" smtClean="0"/>
              <a:t>KOGNITIVNE TEORIJE</a:t>
            </a:r>
          </a:p>
          <a:p>
            <a:pPr marL="514350" indent="-514350">
              <a:buFont typeface="+mj-lt"/>
              <a:buAutoNum type="arabicPeriod"/>
            </a:pPr>
            <a:r>
              <a:rPr lang="en-GB" dirty="0" err="1" smtClean="0"/>
              <a:t>Teorije</a:t>
            </a:r>
            <a:r>
              <a:rPr lang="en-GB" dirty="0" smtClean="0"/>
              <a:t> </a:t>
            </a:r>
            <a:r>
              <a:rPr lang="en-GB" dirty="0" err="1" smtClean="0"/>
              <a:t>kognitivne</a:t>
            </a:r>
            <a:r>
              <a:rPr lang="en-GB" dirty="0" smtClean="0"/>
              <a:t> </a:t>
            </a:r>
            <a:r>
              <a:rPr lang="en-GB" dirty="0" err="1" smtClean="0"/>
              <a:t>usklađenosti</a:t>
            </a:r>
            <a:endParaRPr lang="en-GB" dirty="0" smtClean="0"/>
          </a:p>
          <a:p>
            <a:pPr marL="514350" indent="-514350">
              <a:buFont typeface="+mj-lt"/>
              <a:buAutoNum type="arabicPeriod"/>
            </a:pPr>
            <a:r>
              <a:rPr lang="en-GB" dirty="0" err="1" smtClean="0"/>
              <a:t>Teorije</a:t>
            </a:r>
            <a:r>
              <a:rPr lang="en-GB" dirty="0" smtClean="0"/>
              <a:t> </a:t>
            </a:r>
            <a:r>
              <a:rPr lang="en-GB" dirty="0" err="1" smtClean="0"/>
              <a:t>očekivanja</a:t>
            </a:r>
            <a:endParaRPr lang="en-GB" dirty="0" smtClean="0"/>
          </a:p>
          <a:p>
            <a:pPr marL="514350" indent="-514350">
              <a:buFont typeface="+mj-lt"/>
              <a:buAutoNum type="arabicPeriod"/>
            </a:pPr>
            <a:r>
              <a:rPr lang="en-GB" dirty="0" err="1" smtClean="0"/>
              <a:t>Atribucijska</a:t>
            </a:r>
            <a:r>
              <a:rPr lang="en-GB" dirty="0" smtClean="0"/>
              <a:t> </a:t>
            </a:r>
            <a:r>
              <a:rPr lang="en-GB" dirty="0" err="1" smtClean="0"/>
              <a:t>teorija</a:t>
            </a:r>
            <a:endParaRPr lang="en-GB" dirty="0" smtClean="0"/>
          </a:p>
          <a:p>
            <a:pPr marL="514350" indent="-514350">
              <a:buFont typeface="+mj-lt"/>
              <a:buAutoNum type="arabicPeriod"/>
            </a:pPr>
            <a:r>
              <a:rPr lang="en-GB" dirty="0" err="1" smtClean="0"/>
              <a:t>Teorija</a:t>
            </a:r>
            <a:r>
              <a:rPr lang="en-GB" dirty="0" smtClean="0"/>
              <a:t> </a:t>
            </a:r>
            <a:r>
              <a:rPr lang="en-GB" dirty="0" err="1" smtClean="0"/>
              <a:t>socijalne</a:t>
            </a:r>
            <a:r>
              <a:rPr lang="en-GB" dirty="0" smtClean="0"/>
              <a:t> </a:t>
            </a:r>
            <a:r>
              <a:rPr lang="en-GB" dirty="0" err="1" smtClean="0"/>
              <a:t>kognicije</a:t>
            </a:r>
            <a:endParaRPr lang="en-GB" dirty="0" smtClean="0"/>
          </a:p>
          <a:p>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Teorija</a:t>
            </a:r>
            <a:r>
              <a:rPr lang="en-GB" dirty="0" smtClean="0"/>
              <a:t> </a:t>
            </a:r>
            <a:r>
              <a:rPr lang="en-GB" dirty="0" err="1" smtClean="0"/>
              <a:t>nagona</a:t>
            </a:r>
            <a:r>
              <a:rPr lang="en-GB" dirty="0" smtClean="0"/>
              <a:t> (1918)</a:t>
            </a:r>
            <a:endParaRPr lang="en-GB" dirty="0"/>
          </a:p>
        </p:txBody>
      </p:sp>
      <p:sp>
        <p:nvSpPr>
          <p:cNvPr id="3" name="Content Placeholder 2"/>
          <p:cNvSpPr>
            <a:spLocks noGrp="1"/>
          </p:cNvSpPr>
          <p:nvPr>
            <p:ph idx="1"/>
          </p:nvPr>
        </p:nvSpPr>
        <p:spPr/>
        <p:txBody>
          <a:bodyPr>
            <a:normAutofit fontScale="85000" lnSpcReduction="20000"/>
          </a:bodyPr>
          <a:lstStyle/>
          <a:p>
            <a:r>
              <a:rPr lang="en-GB" dirty="0" err="1" smtClean="0"/>
              <a:t>Pojavljivanjem</a:t>
            </a:r>
            <a:r>
              <a:rPr lang="en-GB" dirty="0" smtClean="0"/>
              <a:t> </a:t>
            </a:r>
            <a:r>
              <a:rPr lang="en-GB" u="sng" dirty="0" err="1" smtClean="0"/>
              <a:t>potrebe</a:t>
            </a:r>
            <a:r>
              <a:rPr lang="en-GB" dirty="0" smtClean="0"/>
              <a:t> – </a:t>
            </a:r>
            <a:r>
              <a:rPr lang="en-GB" dirty="0" err="1" smtClean="0"/>
              <a:t>stanje</a:t>
            </a:r>
            <a:r>
              <a:rPr lang="en-GB" dirty="0" smtClean="0"/>
              <a:t> </a:t>
            </a:r>
            <a:r>
              <a:rPr lang="en-GB" dirty="0" err="1" smtClean="0"/>
              <a:t>neravnoteže</a:t>
            </a:r>
            <a:r>
              <a:rPr lang="en-GB" dirty="0" smtClean="0"/>
              <a:t> u </a:t>
            </a:r>
            <a:r>
              <a:rPr lang="en-GB" dirty="0" err="1" smtClean="0"/>
              <a:t>organizmu</a:t>
            </a:r>
            <a:r>
              <a:rPr lang="en-GB" dirty="0" smtClean="0"/>
              <a:t>, </a:t>
            </a:r>
            <a:r>
              <a:rPr lang="en-GB" dirty="0" err="1" smtClean="0"/>
              <a:t>aktiviraju</a:t>
            </a:r>
            <a:r>
              <a:rPr lang="en-GB" dirty="0" smtClean="0"/>
              <a:t> se</a:t>
            </a:r>
            <a:r>
              <a:rPr lang="en-GB" u="sng" dirty="0" smtClean="0"/>
              <a:t> </a:t>
            </a:r>
            <a:r>
              <a:rPr lang="en-GB" u="sng" dirty="0" err="1" smtClean="0"/>
              <a:t>nagoni</a:t>
            </a:r>
            <a:endParaRPr lang="en-GB" u="sng" dirty="0" smtClean="0"/>
          </a:p>
          <a:p>
            <a:r>
              <a:rPr lang="en-GB" dirty="0" smtClean="0"/>
              <a:t>-</a:t>
            </a:r>
            <a:r>
              <a:rPr lang="en-GB" dirty="0" err="1" smtClean="0"/>
              <a:t>Nagoni</a:t>
            </a:r>
            <a:r>
              <a:rPr lang="en-GB" dirty="0" smtClean="0"/>
              <a:t> </a:t>
            </a:r>
            <a:r>
              <a:rPr lang="en-GB" dirty="0" err="1" smtClean="0"/>
              <a:t>su</a:t>
            </a:r>
            <a:r>
              <a:rPr lang="en-GB" dirty="0" smtClean="0"/>
              <a:t> </a:t>
            </a:r>
            <a:r>
              <a:rPr lang="en-GB" dirty="0" err="1" smtClean="0"/>
              <a:t>unutrašnje</a:t>
            </a:r>
            <a:r>
              <a:rPr lang="en-GB" dirty="0" smtClean="0"/>
              <a:t> </a:t>
            </a:r>
            <a:r>
              <a:rPr lang="en-GB" dirty="0" err="1" smtClean="0"/>
              <a:t>sile</a:t>
            </a:r>
            <a:r>
              <a:rPr lang="en-GB" dirty="0" smtClean="0"/>
              <a:t> </a:t>
            </a:r>
            <a:r>
              <a:rPr lang="en-GB" dirty="0" err="1" smtClean="0"/>
              <a:t>koje</a:t>
            </a:r>
            <a:r>
              <a:rPr lang="en-GB" dirty="0" smtClean="0"/>
              <a:t> </a:t>
            </a:r>
            <a:r>
              <a:rPr lang="en-GB" dirty="0" err="1" smtClean="0"/>
              <a:t>nastoje</a:t>
            </a:r>
            <a:r>
              <a:rPr lang="en-GB" dirty="0" smtClean="0"/>
              <a:t> </a:t>
            </a:r>
            <a:r>
              <a:rPr lang="en-GB" dirty="0" err="1" smtClean="0"/>
              <a:t>održati</a:t>
            </a:r>
            <a:r>
              <a:rPr lang="en-GB" dirty="0" smtClean="0"/>
              <a:t> </a:t>
            </a:r>
            <a:r>
              <a:rPr lang="en-GB" dirty="0" err="1" smtClean="0"/>
              <a:t>homeostatsku</a:t>
            </a:r>
            <a:r>
              <a:rPr lang="en-GB" dirty="0" smtClean="0"/>
              <a:t> </a:t>
            </a:r>
            <a:r>
              <a:rPr lang="en-GB" dirty="0" err="1" smtClean="0"/>
              <a:t>ravnotežu</a:t>
            </a:r>
            <a:r>
              <a:rPr lang="en-GB" dirty="0" smtClean="0"/>
              <a:t> u </a:t>
            </a:r>
            <a:r>
              <a:rPr lang="en-GB" dirty="0" err="1" smtClean="0"/>
              <a:t>organizmu</a:t>
            </a:r>
            <a:r>
              <a:rPr lang="en-GB" dirty="0" smtClean="0"/>
              <a:t> </a:t>
            </a:r>
            <a:r>
              <a:rPr lang="en-GB" dirty="0" err="1" smtClean="0"/>
              <a:t>potrebnu</a:t>
            </a:r>
            <a:r>
              <a:rPr lang="en-GB" dirty="0" smtClean="0"/>
              <a:t> </a:t>
            </a:r>
            <a:r>
              <a:rPr lang="en-GB" dirty="0" err="1" smtClean="0"/>
              <a:t>za</a:t>
            </a:r>
            <a:r>
              <a:rPr lang="en-GB" dirty="0" smtClean="0"/>
              <a:t> </a:t>
            </a:r>
            <a:r>
              <a:rPr lang="en-GB" dirty="0" err="1" smtClean="0"/>
              <a:t>njegovo</a:t>
            </a:r>
            <a:r>
              <a:rPr lang="en-GB" dirty="0" smtClean="0"/>
              <a:t> </a:t>
            </a:r>
            <a:r>
              <a:rPr lang="en-GB" dirty="0" err="1" smtClean="0"/>
              <a:t>preživljavanje</a:t>
            </a:r>
            <a:r>
              <a:rPr lang="en-GB" dirty="0" smtClean="0"/>
              <a:t>.</a:t>
            </a:r>
          </a:p>
          <a:p>
            <a:r>
              <a:rPr lang="en-GB" dirty="0" smtClean="0"/>
              <a:t>-</a:t>
            </a:r>
            <a:r>
              <a:rPr lang="en-GB" dirty="0" err="1" smtClean="0"/>
              <a:t>Zasniva</a:t>
            </a:r>
            <a:r>
              <a:rPr lang="en-GB" dirty="0" smtClean="0"/>
              <a:t> se </a:t>
            </a:r>
            <a:r>
              <a:rPr lang="en-GB" dirty="0" err="1" smtClean="0"/>
              <a:t>na</a:t>
            </a:r>
            <a:r>
              <a:rPr lang="en-GB" dirty="0" smtClean="0"/>
              <a:t> </a:t>
            </a:r>
            <a:r>
              <a:rPr lang="en-GB" dirty="0" err="1" smtClean="0"/>
              <a:t>hedonističkim</a:t>
            </a:r>
            <a:r>
              <a:rPr lang="en-GB" dirty="0" smtClean="0"/>
              <a:t> </a:t>
            </a:r>
            <a:r>
              <a:rPr lang="en-GB" dirty="0" err="1" smtClean="0"/>
              <a:t>principima</a:t>
            </a:r>
            <a:r>
              <a:rPr lang="en-GB" dirty="0" smtClean="0"/>
              <a:t>.</a:t>
            </a:r>
          </a:p>
          <a:p>
            <a:pPr>
              <a:buNone/>
            </a:pPr>
            <a:r>
              <a:rPr lang="en-GB" dirty="0" smtClean="0"/>
              <a:t>KRITIKA:</a:t>
            </a:r>
          </a:p>
          <a:p>
            <a:r>
              <a:rPr lang="en-GB" dirty="0" err="1" smtClean="0"/>
              <a:t>neprikladna</a:t>
            </a:r>
            <a:r>
              <a:rPr lang="en-GB" dirty="0" smtClean="0"/>
              <a:t> </a:t>
            </a:r>
            <a:r>
              <a:rPr lang="en-GB" dirty="0" err="1" smtClean="0"/>
              <a:t>za</a:t>
            </a:r>
            <a:r>
              <a:rPr lang="en-GB" dirty="0" smtClean="0"/>
              <a:t> </a:t>
            </a:r>
            <a:r>
              <a:rPr lang="en-GB" dirty="0" err="1" smtClean="0"/>
              <a:t>objašnjenje</a:t>
            </a:r>
            <a:r>
              <a:rPr lang="en-GB" dirty="0" smtClean="0"/>
              <a:t> </a:t>
            </a:r>
            <a:r>
              <a:rPr lang="en-GB" dirty="0" err="1" smtClean="0"/>
              <a:t>ponašanja</a:t>
            </a:r>
            <a:r>
              <a:rPr lang="en-GB" dirty="0" smtClean="0"/>
              <a:t> </a:t>
            </a:r>
            <a:r>
              <a:rPr lang="en-GB" dirty="0" err="1" smtClean="0"/>
              <a:t>usmerenih</a:t>
            </a:r>
            <a:r>
              <a:rPr lang="en-GB" dirty="0" smtClean="0"/>
              <a:t> </a:t>
            </a:r>
            <a:r>
              <a:rPr lang="en-GB" dirty="0" err="1" smtClean="0"/>
              <a:t>prema</a:t>
            </a:r>
            <a:r>
              <a:rPr lang="en-GB" dirty="0" smtClean="0"/>
              <a:t> </a:t>
            </a:r>
            <a:r>
              <a:rPr lang="en-GB" dirty="0" err="1" smtClean="0"/>
              <a:t>dugoročnim</a:t>
            </a:r>
            <a:r>
              <a:rPr lang="en-GB" dirty="0" smtClean="0"/>
              <a:t> </a:t>
            </a:r>
            <a:r>
              <a:rPr lang="en-GB" dirty="0" err="1" smtClean="0"/>
              <a:t>ciljevima</a:t>
            </a:r>
            <a:r>
              <a:rPr lang="en-GB" dirty="0" smtClean="0"/>
              <a:t>. </a:t>
            </a:r>
            <a:r>
              <a:rPr lang="en-GB" dirty="0" err="1" smtClean="0"/>
              <a:t>Ljudsko</a:t>
            </a:r>
            <a:r>
              <a:rPr lang="en-GB" dirty="0" smtClean="0"/>
              <a:t> je </a:t>
            </a:r>
            <a:r>
              <a:rPr lang="en-GB" dirty="0" err="1" smtClean="0"/>
              <a:t>ponašanja</a:t>
            </a:r>
            <a:r>
              <a:rPr lang="en-GB" dirty="0" smtClean="0"/>
              <a:t> </a:t>
            </a:r>
            <a:r>
              <a:rPr lang="en-GB" dirty="0" err="1" smtClean="0"/>
              <a:t>složenije</a:t>
            </a:r>
            <a:r>
              <a:rPr lang="en-GB" dirty="0" smtClean="0"/>
              <a:t>!!! </a:t>
            </a:r>
          </a:p>
          <a:p>
            <a:r>
              <a:rPr lang="en-GB" dirty="0" smtClean="0"/>
              <a:t>-</a:t>
            </a:r>
            <a:r>
              <a:rPr lang="en-GB" dirty="0" err="1" smtClean="0"/>
              <a:t>Ljudsko</a:t>
            </a:r>
            <a:r>
              <a:rPr lang="en-GB" dirty="0" smtClean="0"/>
              <a:t> </a:t>
            </a:r>
            <a:r>
              <a:rPr lang="en-GB" dirty="0" err="1" smtClean="0"/>
              <a:t>ponašanje</a:t>
            </a:r>
            <a:r>
              <a:rPr lang="en-GB" dirty="0" smtClean="0"/>
              <a:t> </a:t>
            </a:r>
            <a:r>
              <a:rPr lang="en-GB" dirty="0" err="1" smtClean="0"/>
              <a:t>dinamičnije</a:t>
            </a:r>
            <a:r>
              <a:rPr lang="en-GB" dirty="0" smtClean="0"/>
              <a:t> </a:t>
            </a:r>
            <a:r>
              <a:rPr lang="en-GB" dirty="0" err="1" smtClean="0"/>
              <a:t>i</a:t>
            </a:r>
            <a:r>
              <a:rPr lang="en-GB" dirty="0" smtClean="0"/>
              <a:t> </a:t>
            </a:r>
            <a:r>
              <a:rPr lang="en-GB" dirty="0" err="1" smtClean="0"/>
              <a:t>progresivno</a:t>
            </a:r>
            <a:r>
              <a:rPr lang="en-GB" dirty="0" smtClean="0"/>
              <a:t> </a:t>
            </a:r>
            <a:r>
              <a:rPr lang="en-GB" dirty="0" err="1" smtClean="0"/>
              <a:t>usmereno</a:t>
            </a:r>
            <a:r>
              <a:rPr lang="en-GB" dirty="0" smtClean="0"/>
              <a:t> ka </a:t>
            </a:r>
            <a:r>
              <a:rPr lang="en-GB" dirty="0" err="1" smtClean="0"/>
              <a:t>rastu</a:t>
            </a:r>
            <a:r>
              <a:rPr lang="en-GB" dirty="0" smtClean="0"/>
              <a:t>, a ne </a:t>
            </a:r>
            <a:r>
              <a:rPr lang="en-GB" dirty="0" err="1" smtClean="0"/>
              <a:t>samo</a:t>
            </a:r>
            <a:r>
              <a:rPr lang="en-GB" dirty="0" smtClean="0"/>
              <a:t> </a:t>
            </a:r>
            <a:r>
              <a:rPr lang="en-GB" dirty="0" err="1" smtClean="0"/>
              <a:t>dostizanju</a:t>
            </a:r>
            <a:r>
              <a:rPr lang="en-GB" dirty="0" smtClean="0"/>
              <a:t> </a:t>
            </a:r>
            <a:r>
              <a:rPr lang="en-GB" dirty="0" err="1" smtClean="0"/>
              <a:t>ravnoteže</a:t>
            </a:r>
            <a:endParaRPr lang="en-GB" dirty="0" smtClean="0"/>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a:t>
            </a:r>
            <a:r>
              <a:rPr lang="sr-Latn-RS" b="1" dirty="0" smtClean="0"/>
              <a:t>eorija socijalnih potreba</a:t>
            </a:r>
            <a:r>
              <a:rPr lang="en-GB" b="1" dirty="0" smtClean="0"/>
              <a:t>, 1938</a:t>
            </a:r>
            <a:endParaRPr lang="en-GB" dirty="0"/>
          </a:p>
        </p:txBody>
      </p:sp>
      <p:sp>
        <p:nvSpPr>
          <p:cNvPr id="3" name="Content Placeholder 2"/>
          <p:cNvSpPr>
            <a:spLocks noGrp="1"/>
          </p:cNvSpPr>
          <p:nvPr>
            <p:ph idx="1"/>
          </p:nvPr>
        </p:nvSpPr>
        <p:spPr/>
        <p:txBody>
          <a:bodyPr>
            <a:normAutofit lnSpcReduction="10000"/>
          </a:bodyPr>
          <a:lstStyle/>
          <a:p>
            <a:r>
              <a:rPr lang="en-GB" dirty="0" err="1" smtClean="0"/>
              <a:t>Osnovna</a:t>
            </a:r>
            <a:r>
              <a:rPr lang="en-GB" dirty="0" smtClean="0"/>
              <a:t> </a:t>
            </a:r>
            <a:r>
              <a:rPr lang="en-GB" dirty="0" err="1" smtClean="0"/>
              <a:t>pretpostavka</a:t>
            </a:r>
            <a:r>
              <a:rPr lang="en-GB" dirty="0" smtClean="0"/>
              <a:t>: </a:t>
            </a:r>
            <a:r>
              <a:rPr lang="en-GB" dirty="0" err="1" smtClean="0"/>
              <a:t>Ljudskim</a:t>
            </a:r>
            <a:r>
              <a:rPr lang="en-GB" dirty="0" smtClean="0"/>
              <a:t> </a:t>
            </a:r>
            <a:r>
              <a:rPr lang="en-GB" dirty="0" err="1" smtClean="0"/>
              <a:t>ponašanjem</a:t>
            </a:r>
            <a:r>
              <a:rPr lang="en-GB" dirty="0" smtClean="0"/>
              <a:t> </a:t>
            </a:r>
            <a:r>
              <a:rPr lang="en-GB" dirty="0" err="1" smtClean="0"/>
              <a:t>upravljaju</a:t>
            </a:r>
            <a:r>
              <a:rPr lang="en-GB" dirty="0" smtClean="0"/>
              <a:t> </a:t>
            </a:r>
            <a:r>
              <a:rPr lang="en-GB" dirty="0" err="1" smtClean="0"/>
              <a:t>socijalne</a:t>
            </a:r>
            <a:r>
              <a:rPr lang="en-GB" dirty="0" smtClean="0"/>
              <a:t> </a:t>
            </a:r>
            <a:r>
              <a:rPr lang="en-GB" dirty="0" err="1" smtClean="0"/>
              <a:t>potrebe</a:t>
            </a:r>
            <a:r>
              <a:rPr lang="en-GB" dirty="0" smtClean="0"/>
              <a:t> </a:t>
            </a:r>
            <a:r>
              <a:rPr lang="en-GB" dirty="0" err="1" smtClean="0"/>
              <a:t>proizašle</a:t>
            </a:r>
            <a:r>
              <a:rPr lang="en-GB" dirty="0" smtClean="0"/>
              <a:t> </a:t>
            </a:r>
            <a:r>
              <a:rPr lang="en-GB" dirty="0" err="1" smtClean="0"/>
              <a:t>iz</a:t>
            </a:r>
            <a:r>
              <a:rPr lang="en-GB" dirty="0" smtClean="0"/>
              <a:t> </a:t>
            </a:r>
            <a:r>
              <a:rPr lang="en-GB" dirty="0" err="1" smtClean="0"/>
              <a:t>osećaja</a:t>
            </a:r>
            <a:r>
              <a:rPr lang="en-GB" dirty="0" smtClean="0"/>
              <a:t> </a:t>
            </a:r>
            <a:r>
              <a:rPr lang="en-GB" dirty="0" err="1" smtClean="0"/>
              <a:t>neravnote</a:t>
            </a:r>
            <a:r>
              <a:rPr lang="sr-Latn-RS" dirty="0" smtClean="0"/>
              <a:t>ž</a:t>
            </a:r>
            <a:r>
              <a:rPr lang="en-GB" dirty="0" smtClean="0"/>
              <a:t>e </a:t>
            </a:r>
            <a:r>
              <a:rPr lang="en-GB" dirty="0" err="1" smtClean="0"/>
              <a:t>na</a:t>
            </a:r>
            <a:r>
              <a:rPr lang="en-GB" dirty="0" smtClean="0"/>
              <a:t> </a:t>
            </a:r>
            <a:r>
              <a:rPr lang="en-GB" dirty="0" err="1" smtClean="0"/>
              <a:t>psihološko</a:t>
            </a:r>
            <a:r>
              <a:rPr lang="sr-Latn-RS" dirty="0" smtClean="0"/>
              <a:t>m nivou</a:t>
            </a:r>
            <a:r>
              <a:rPr lang="en-GB" dirty="0" smtClean="0"/>
              <a:t>.</a:t>
            </a:r>
          </a:p>
          <a:p>
            <a:r>
              <a:rPr lang="en-GB" dirty="0" smtClean="0"/>
              <a:t>-</a:t>
            </a:r>
            <a:r>
              <a:rPr lang="en-GB" dirty="0" err="1" smtClean="0"/>
              <a:t>Potreba</a:t>
            </a:r>
            <a:r>
              <a:rPr lang="en-GB" dirty="0" smtClean="0"/>
              <a:t> </a:t>
            </a:r>
            <a:r>
              <a:rPr lang="sr-Latn-RS" dirty="0" smtClean="0"/>
              <a:t>=</a:t>
            </a:r>
            <a:r>
              <a:rPr lang="en-GB" dirty="0" err="1" smtClean="0"/>
              <a:t>psihička</a:t>
            </a:r>
            <a:r>
              <a:rPr lang="en-GB" dirty="0" smtClean="0"/>
              <a:t> </a:t>
            </a:r>
            <a:r>
              <a:rPr lang="en-GB" dirty="0" err="1" smtClean="0"/>
              <a:t>napetost</a:t>
            </a:r>
            <a:r>
              <a:rPr lang="en-GB" dirty="0" smtClean="0"/>
              <a:t> </a:t>
            </a:r>
            <a:r>
              <a:rPr lang="en-GB" dirty="0" err="1" smtClean="0"/>
              <a:t>koja</a:t>
            </a:r>
            <a:r>
              <a:rPr lang="en-GB" dirty="0" smtClean="0"/>
              <a:t> </a:t>
            </a:r>
            <a:r>
              <a:rPr lang="en-GB" dirty="0" err="1" smtClean="0"/>
              <a:t>nas</a:t>
            </a:r>
            <a:r>
              <a:rPr lang="en-GB" dirty="0" smtClean="0"/>
              <a:t> </a:t>
            </a:r>
            <a:r>
              <a:rPr lang="en-GB" dirty="0" err="1" smtClean="0"/>
              <a:t>usmer</a:t>
            </a:r>
            <a:r>
              <a:rPr lang="sr-Latn-RS" dirty="0" smtClean="0"/>
              <a:t>ava prema</a:t>
            </a:r>
            <a:r>
              <a:rPr lang="en-GB" dirty="0" smtClean="0"/>
              <a:t> </a:t>
            </a:r>
            <a:r>
              <a:rPr lang="en-GB" dirty="0" err="1" smtClean="0"/>
              <a:t>cilju</a:t>
            </a:r>
            <a:r>
              <a:rPr lang="en-GB" dirty="0" smtClean="0"/>
              <a:t>. </a:t>
            </a:r>
            <a:r>
              <a:rPr lang="en-GB" dirty="0" err="1" smtClean="0"/>
              <a:t>Ostvarenjem</a:t>
            </a:r>
            <a:r>
              <a:rPr lang="en-GB" dirty="0" smtClean="0"/>
              <a:t> tog </a:t>
            </a:r>
            <a:r>
              <a:rPr lang="en-GB" dirty="0" err="1" smtClean="0"/>
              <a:t>cilja</a:t>
            </a:r>
            <a:r>
              <a:rPr lang="en-GB" dirty="0" smtClean="0"/>
              <a:t> </a:t>
            </a:r>
            <a:r>
              <a:rPr lang="en-GB" dirty="0" err="1" smtClean="0"/>
              <a:t>smanjuje</a:t>
            </a:r>
            <a:r>
              <a:rPr lang="sr-Latn-RS" dirty="0" smtClean="0"/>
              <a:t>mo</a:t>
            </a:r>
            <a:r>
              <a:rPr lang="en-GB" dirty="0" smtClean="0"/>
              <a:t> </a:t>
            </a:r>
            <a:r>
              <a:rPr lang="en-GB" dirty="0" err="1" smtClean="0"/>
              <a:t>napetost</a:t>
            </a:r>
            <a:endParaRPr lang="sr-Latn-RS" dirty="0" smtClean="0"/>
          </a:p>
          <a:p>
            <a:endParaRPr lang="sr-Latn-RS" dirty="0" smtClean="0"/>
          </a:p>
          <a:p>
            <a:r>
              <a:rPr lang="en-GB" dirty="0" smtClean="0"/>
              <a:t>N</a:t>
            </a:r>
            <a:r>
              <a:rPr lang="sr-Latn-RS" dirty="0" smtClean="0"/>
              <a:t>aglašena važnost sredine i postojanj</a:t>
            </a:r>
            <a:r>
              <a:rPr lang="en-GB" dirty="0" smtClean="0"/>
              <a:t>a</a:t>
            </a:r>
            <a:r>
              <a:rPr lang="sr-Latn-RS" dirty="0" smtClean="0"/>
              <a:t> motiva postignuća</a:t>
            </a:r>
            <a:endParaRPr lang="en-GB"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cstate="print"/>
          <a:srcRect/>
          <a:stretch>
            <a:fillRect/>
          </a:stretch>
        </p:blipFill>
        <p:spPr bwMode="auto">
          <a:xfrm>
            <a:off x="755576" y="404664"/>
            <a:ext cx="7704856" cy="6453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err="1" smtClean="0"/>
              <a:t>Samo</a:t>
            </a:r>
            <a:r>
              <a:rPr lang="en-GB" b="1" dirty="0" smtClean="0"/>
              <a:t> </a:t>
            </a:r>
            <a:r>
              <a:rPr lang="en-GB" b="1" dirty="0" err="1" smtClean="0"/>
              <a:t>aktualizacija</a:t>
            </a:r>
            <a:r>
              <a:rPr lang="en-GB" b="1" dirty="0" smtClean="0"/>
              <a:t/>
            </a:r>
            <a:br>
              <a:rPr lang="en-GB" b="1" dirty="0" smtClean="0"/>
            </a:br>
            <a:endParaRPr lang="en-GB" dirty="0"/>
          </a:p>
        </p:txBody>
      </p:sp>
      <p:sp>
        <p:nvSpPr>
          <p:cNvPr id="3" name="Content Placeholder 2"/>
          <p:cNvSpPr>
            <a:spLocks noGrp="1"/>
          </p:cNvSpPr>
          <p:nvPr>
            <p:ph idx="1"/>
          </p:nvPr>
        </p:nvSpPr>
        <p:spPr/>
        <p:txBody>
          <a:bodyPr>
            <a:normAutofit/>
          </a:bodyPr>
          <a:lstStyle/>
          <a:p>
            <a:pPr algn="ctr">
              <a:buNone/>
            </a:pPr>
            <a:r>
              <a:rPr lang="pl-PL" b="1" dirty="0" smtClean="0"/>
              <a:t>Želim biti to što jesam!</a:t>
            </a:r>
          </a:p>
          <a:p>
            <a:r>
              <a:rPr lang="en-GB" dirty="0" err="1" smtClean="0"/>
              <a:t>Izra</a:t>
            </a:r>
            <a:r>
              <a:rPr lang="sr-Latn-RS" dirty="0" smtClean="0"/>
              <a:t>ž</a:t>
            </a:r>
            <a:r>
              <a:rPr lang="en-GB" dirty="0" err="1" smtClean="0"/>
              <a:t>avanje</a:t>
            </a:r>
            <a:r>
              <a:rPr lang="en-GB" dirty="0" smtClean="0"/>
              <a:t> -</a:t>
            </a:r>
            <a:r>
              <a:rPr lang="en-GB" dirty="0" err="1" smtClean="0"/>
              <a:t>ekspresija</a:t>
            </a:r>
            <a:endParaRPr lang="en-GB" dirty="0" smtClean="0"/>
          </a:p>
          <a:p>
            <a:r>
              <a:rPr lang="en-GB" dirty="0" err="1" smtClean="0"/>
              <a:t>Korištenje</a:t>
            </a:r>
            <a:r>
              <a:rPr lang="en-GB" dirty="0" smtClean="0"/>
              <a:t> </a:t>
            </a:r>
            <a:r>
              <a:rPr lang="en-GB" dirty="0" err="1" smtClean="0"/>
              <a:t>vlastitih</a:t>
            </a:r>
            <a:r>
              <a:rPr lang="en-GB" dirty="0" smtClean="0"/>
              <a:t> </a:t>
            </a:r>
            <a:r>
              <a:rPr lang="en-GB" dirty="0" err="1" smtClean="0"/>
              <a:t>potencijala</a:t>
            </a:r>
            <a:endParaRPr lang="en-GB" dirty="0" smtClean="0"/>
          </a:p>
          <a:p>
            <a:r>
              <a:rPr lang="en-GB" dirty="0" err="1" smtClean="0"/>
              <a:t>Istinsko</a:t>
            </a:r>
            <a:r>
              <a:rPr lang="en-GB" dirty="0" smtClean="0"/>
              <a:t> </a:t>
            </a:r>
            <a:r>
              <a:rPr lang="en-GB" dirty="0" err="1" smtClean="0"/>
              <a:t>upoznavanje</a:t>
            </a:r>
            <a:r>
              <a:rPr lang="en-GB" dirty="0" smtClean="0"/>
              <a:t> </a:t>
            </a:r>
            <a:r>
              <a:rPr lang="en-GB" dirty="0" err="1" smtClean="0"/>
              <a:t>sebe</a:t>
            </a:r>
            <a:r>
              <a:rPr lang="en-GB" dirty="0" smtClean="0"/>
              <a:t> </a:t>
            </a:r>
            <a:r>
              <a:rPr lang="en-GB" dirty="0" err="1" smtClean="0"/>
              <a:t>i</a:t>
            </a:r>
            <a:r>
              <a:rPr lang="en-GB" dirty="0" smtClean="0"/>
              <a:t> </a:t>
            </a:r>
            <a:r>
              <a:rPr lang="en-GB" dirty="0" err="1" smtClean="0"/>
              <a:t>drugih</a:t>
            </a:r>
            <a:endParaRPr lang="en-GB" dirty="0" smtClean="0"/>
          </a:p>
          <a:p>
            <a:r>
              <a:rPr lang="en-GB" dirty="0" err="1" smtClean="0"/>
              <a:t>Prihva</a:t>
            </a:r>
            <a:r>
              <a:rPr lang="sr-Latn-RS" dirty="0" smtClean="0"/>
              <a:t>t</a:t>
            </a:r>
            <a:r>
              <a:rPr lang="en-GB" dirty="0" err="1" smtClean="0"/>
              <a:t>anje</a:t>
            </a:r>
            <a:r>
              <a:rPr lang="en-GB" dirty="0" smtClean="0"/>
              <a:t> </a:t>
            </a:r>
            <a:r>
              <a:rPr lang="sr-Latn-RS" dirty="0" smtClean="0"/>
              <a:t>svoje</a:t>
            </a:r>
            <a:r>
              <a:rPr lang="en-GB" dirty="0" smtClean="0"/>
              <a:t> </a:t>
            </a:r>
            <a:r>
              <a:rPr lang="en-GB" dirty="0" err="1" smtClean="0"/>
              <a:t>prirode</a:t>
            </a:r>
            <a:endParaRPr lang="en-GB" dirty="0" smtClean="0"/>
          </a:p>
          <a:p>
            <a:r>
              <a:rPr lang="en-GB" dirty="0" err="1" smtClean="0"/>
              <a:t>Postizanje</a:t>
            </a:r>
            <a:r>
              <a:rPr lang="en-GB" dirty="0" smtClean="0"/>
              <a:t> </a:t>
            </a:r>
            <a:r>
              <a:rPr lang="en-GB" dirty="0" err="1" smtClean="0"/>
              <a:t>i</a:t>
            </a:r>
            <a:r>
              <a:rPr lang="en-GB" dirty="0" smtClean="0"/>
              <a:t> </a:t>
            </a:r>
            <a:r>
              <a:rPr lang="en-GB" dirty="0" err="1" smtClean="0"/>
              <a:t>očuvanje</a:t>
            </a:r>
            <a:r>
              <a:rPr lang="en-GB" dirty="0" smtClean="0"/>
              <a:t> </a:t>
            </a:r>
            <a:r>
              <a:rPr lang="en-GB" dirty="0" err="1" smtClean="0"/>
              <a:t>integriteta</a:t>
            </a:r>
            <a:endParaRPr lang="en-GB" dirty="0" smtClean="0"/>
          </a:p>
          <a:p>
            <a:r>
              <a:rPr lang="pl-PL" dirty="0" smtClean="0"/>
              <a:t>Kontinuirana želja za rastom i razvojem</a:t>
            </a:r>
          </a:p>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err="1" smtClean="0"/>
              <a:t>Tek</a:t>
            </a:r>
            <a:r>
              <a:rPr lang="en-GB" dirty="0" smtClean="0"/>
              <a:t> </a:t>
            </a:r>
            <a:r>
              <a:rPr lang="en-GB" dirty="0" err="1" smtClean="0"/>
              <a:t>zadovoljavanjem</a:t>
            </a:r>
            <a:r>
              <a:rPr lang="en-GB" dirty="0" smtClean="0"/>
              <a:t> </a:t>
            </a:r>
            <a:r>
              <a:rPr lang="en-GB" dirty="0" err="1" smtClean="0"/>
              <a:t>potreba</a:t>
            </a:r>
            <a:r>
              <a:rPr lang="en-GB" dirty="0" smtClean="0"/>
              <a:t> </a:t>
            </a:r>
            <a:r>
              <a:rPr lang="en-GB" dirty="0" err="1" smtClean="0"/>
              <a:t>ni</a:t>
            </a:r>
            <a:r>
              <a:rPr lang="sr-Latn-RS" dirty="0" smtClean="0"/>
              <a:t>ž</a:t>
            </a:r>
            <a:r>
              <a:rPr lang="en-GB" dirty="0" smtClean="0"/>
              <a:t>e</a:t>
            </a:r>
            <a:r>
              <a:rPr lang="sr-Latn-RS" dirty="0" smtClean="0"/>
              <a:t>g</a:t>
            </a:r>
            <a:r>
              <a:rPr lang="en-GB" dirty="0" smtClean="0"/>
              <a:t> </a:t>
            </a:r>
            <a:r>
              <a:rPr lang="sr-Latn-RS" dirty="0" smtClean="0"/>
              <a:t>nivoa</a:t>
            </a:r>
            <a:r>
              <a:rPr lang="en-GB" dirty="0" smtClean="0"/>
              <a:t>, mo</a:t>
            </a:r>
            <a:r>
              <a:rPr lang="sr-Latn-RS" dirty="0" smtClean="0"/>
              <a:t>ž</a:t>
            </a:r>
            <a:r>
              <a:rPr lang="en-GB" dirty="0" err="1" smtClean="0"/>
              <a:t>emo</a:t>
            </a:r>
            <a:r>
              <a:rPr lang="en-GB" dirty="0" smtClean="0"/>
              <a:t> </a:t>
            </a:r>
            <a:r>
              <a:rPr lang="en-GB" dirty="0" err="1" smtClean="0"/>
              <a:t>zadovoljiti</a:t>
            </a:r>
            <a:r>
              <a:rPr lang="en-GB" dirty="0" smtClean="0"/>
              <a:t> </a:t>
            </a:r>
            <a:r>
              <a:rPr lang="en-GB" dirty="0" err="1" smtClean="0"/>
              <a:t>potrebe</a:t>
            </a:r>
            <a:r>
              <a:rPr lang="en-GB" dirty="0" smtClean="0"/>
              <a:t> </a:t>
            </a:r>
            <a:r>
              <a:rPr lang="en-GB" dirty="0" err="1" smtClean="0"/>
              <a:t>viših</a:t>
            </a:r>
            <a:r>
              <a:rPr lang="en-GB" dirty="0" smtClean="0"/>
              <a:t> </a:t>
            </a:r>
            <a:r>
              <a:rPr lang="sr-Latn-RS" dirty="0" smtClean="0"/>
              <a:t>nivoa.</a:t>
            </a:r>
            <a:r>
              <a:rPr lang="en-GB" dirty="0" smtClean="0"/>
              <a:t> </a:t>
            </a:r>
          </a:p>
          <a:p>
            <a:pPr>
              <a:buNone/>
            </a:pPr>
            <a:r>
              <a:rPr lang="sr-Latn-RS" dirty="0" smtClean="0"/>
              <a:t>Ali:</a:t>
            </a:r>
            <a:endParaRPr lang="en-GB" dirty="0" smtClean="0"/>
          </a:p>
          <a:p>
            <a:r>
              <a:rPr lang="en-GB" dirty="0" err="1" smtClean="0"/>
              <a:t>Nekad</a:t>
            </a:r>
            <a:r>
              <a:rPr lang="en-GB" dirty="0" smtClean="0"/>
              <a:t> </a:t>
            </a:r>
            <a:r>
              <a:rPr lang="en-GB" dirty="0" err="1" smtClean="0"/>
              <a:t>zbog</a:t>
            </a:r>
            <a:r>
              <a:rPr lang="en-GB" dirty="0" smtClean="0"/>
              <a:t> </a:t>
            </a:r>
            <a:r>
              <a:rPr lang="en-GB" dirty="0" err="1" smtClean="0"/>
              <a:t>potreba</a:t>
            </a:r>
            <a:r>
              <a:rPr lang="en-GB" dirty="0" smtClean="0"/>
              <a:t> </a:t>
            </a:r>
            <a:r>
              <a:rPr lang="en-GB" dirty="0" err="1" smtClean="0"/>
              <a:t>višeg</a:t>
            </a:r>
            <a:r>
              <a:rPr lang="en-GB" dirty="0" smtClean="0"/>
              <a:t> </a:t>
            </a:r>
            <a:r>
              <a:rPr lang="sr-Latn-RS" dirty="0" smtClean="0"/>
              <a:t>nivoa</a:t>
            </a:r>
            <a:r>
              <a:rPr lang="en-GB" dirty="0" smtClean="0"/>
              <a:t> </a:t>
            </a:r>
            <a:r>
              <a:rPr lang="en-GB" dirty="0" err="1" smtClean="0"/>
              <a:t>ignori</a:t>
            </a:r>
            <a:r>
              <a:rPr lang="sr-Latn-RS" dirty="0" smtClean="0"/>
              <a:t>šemo</a:t>
            </a:r>
            <a:r>
              <a:rPr lang="en-GB" dirty="0" smtClean="0"/>
              <a:t> </a:t>
            </a:r>
            <a:r>
              <a:rPr lang="sr-Latn-RS" dirty="0" smtClean="0"/>
              <a:t>neku bazičniju </a:t>
            </a:r>
            <a:r>
              <a:rPr lang="en-GB" dirty="0" err="1" smtClean="0"/>
              <a:t>potrebu</a:t>
            </a:r>
            <a:r>
              <a:rPr lang="en-GB" dirty="0" smtClean="0"/>
              <a:t>. </a:t>
            </a:r>
            <a:endParaRPr lang="sr-Latn-RS" dirty="0" smtClean="0"/>
          </a:p>
          <a:p>
            <a:pPr>
              <a:buNone/>
            </a:pPr>
            <a:r>
              <a:rPr lang="en-GB" sz="2800" i="1" dirty="0" err="1" smtClean="0"/>
              <a:t>Npr</a:t>
            </a:r>
            <a:r>
              <a:rPr lang="en-GB" sz="2800" i="1" dirty="0" smtClean="0"/>
              <a:t>. </a:t>
            </a:r>
            <a:r>
              <a:rPr lang="en-GB" sz="2800" i="1" dirty="0" err="1" smtClean="0"/>
              <a:t>Učenje</a:t>
            </a:r>
            <a:r>
              <a:rPr lang="en-GB" sz="2800" i="1" dirty="0" smtClean="0"/>
              <a:t> </a:t>
            </a:r>
            <a:r>
              <a:rPr lang="en-GB" sz="2800" i="1" dirty="0" err="1" smtClean="0"/>
              <a:t>za</a:t>
            </a:r>
            <a:r>
              <a:rPr lang="en-GB" sz="2800" i="1" dirty="0" smtClean="0"/>
              <a:t> </a:t>
            </a:r>
            <a:r>
              <a:rPr lang="en-GB" sz="2800" i="1" dirty="0" err="1" smtClean="0"/>
              <a:t>ispit</a:t>
            </a:r>
            <a:r>
              <a:rPr lang="sr-Latn-RS" sz="2800" i="1" dirty="0" smtClean="0"/>
              <a:t>; Npr.</a:t>
            </a:r>
            <a:r>
              <a:rPr lang="en-GB" sz="2800" i="1" dirty="0" smtClean="0"/>
              <a:t> </a:t>
            </a:r>
            <a:r>
              <a:rPr lang="en-GB" sz="2800" i="1" dirty="0" err="1" smtClean="0"/>
              <a:t>Ljudi</a:t>
            </a:r>
            <a:r>
              <a:rPr lang="en-GB" sz="2800" i="1" dirty="0" smtClean="0"/>
              <a:t> </a:t>
            </a:r>
            <a:r>
              <a:rPr lang="en-GB" sz="2800" i="1" dirty="0" err="1" smtClean="0"/>
              <a:t>koji</a:t>
            </a:r>
            <a:r>
              <a:rPr lang="en-GB" sz="2800" i="1" dirty="0" smtClean="0"/>
              <a:t> </a:t>
            </a:r>
            <a:r>
              <a:rPr lang="en-GB" sz="2800" i="1" dirty="0" err="1" smtClean="0"/>
              <a:t>ugro</a:t>
            </a:r>
            <a:r>
              <a:rPr lang="sr-Latn-RS" sz="2800" i="1" dirty="0" smtClean="0"/>
              <a:t>ž</a:t>
            </a:r>
            <a:r>
              <a:rPr lang="en-GB" sz="2800" i="1" dirty="0" err="1" smtClean="0"/>
              <a:t>avaju</a:t>
            </a:r>
            <a:r>
              <a:rPr lang="en-GB" sz="2800" i="1" dirty="0" smtClean="0"/>
              <a:t> </a:t>
            </a:r>
            <a:r>
              <a:rPr lang="en-GB" sz="2800" i="1" dirty="0" err="1" smtClean="0"/>
              <a:t>vlastiti</a:t>
            </a:r>
            <a:r>
              <a:rPr lang="en-GB" sz="2800" i="1" dirty="0" smtClean="0"/>
              <a:t> </a:t>
            </a:r>
            <a:r>
              <a:rPr lang="sr-Latn-RS" sz="2800" i="1" dirty="0" err="1" smtClean="0"/>
              <a:t>ž</a:t>
            </a:r>
            <a:r>
              <a:rPr lang="en-GB" sz="2800" i="1" dirty="0" err="1" smtClean="0"/>
              <a:t>ivot</a:t>
            </a:r>
            <a:r>
              <a:rPr lang="en-GB" sz="2800" i="1" dirty="0" smtClean="0"/>
              <a:t> </a:t>
            </a:r>
            <a:r>
              <a:rPr lang="en-GB" sz="2800" i="1" dirty="0" err="1" smtClean="0"/>
              <a:t>da</a:t>
            </a:r>
            <a:r>
              <a:rPr lang="en-GB" sz="2800" i="1" dirty="0" smtClean="0"/>
              <a:t> bi </a:t>
            </a:r>
            <a:r>
              <a:rPr lang="en-GB" sz="2800" i="1" dirty="0" err="1" smtClean="0"/>
              <a:t>spasili</a:t>
            </a:r>
            <a:r>
              <a:rPr lang="en-GB" sz="2800" i="1" dirty="0" smtClean="0"/>
              <a:t> </a:t>
            </a:r>
            <a:r>
              <a:rPr lang="en-GB" sz="2800" i="1" dirty="0" err="1" smtClean="0"/>
              <a:t>voljenu</a:t>
            </a:r>
            <a:r>
              <a:rPr lang="en-GB" sz="2800" i="1" dirty="0" smtClean="0"/>
              <a:t> </a:t>
            </a:r>
            <a:r>
              <a:rPr lang="en-GB" sz="2800" i="1" dirty="0" err="1" smtClean="0"/>
              <a:t>osobu</a:t>
            </a:r>
            <a:r>
              <a:rPr lang="en-GB" sz="2800" i="1" dirty="0" smtClean="0"/>
              <a:t>.</a:t>
            </a:r>
          </a:p>
          <a:p>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K</a:t>
            </a:r>
            <a:r>
              <a:rPr lang="sr-Latn-RS" dirty="0" smtClean="0"/>
              <a:t>ako prepoznati samoaktualizovanu osobu?</a:t>
            </a:r>
            <a:endParaRPr lang="en-GB" dirty="0"/>
          </a:p>
        </p:txBody>
      </p:sp>
      <p:sp>
        <p:nvSpPr>
          <p:cNvPr id="3" name="Content Placeholder 2"/>
          <p:cNvSpPr>
            <a:spLocks noGrp="1"/>
          </p:cNvSpPr>
          <p:nvPr>
            <p:ph idx="1"/>
          </p:nvPr>
        </p:nvSpPr>
        <p:spPr/>
        <p:txBody>
          <a:bodyPr>
            <a:normAutofit fontScale="85000" lnSpcReduction="20000"/>
          </a:bodyPr>
          <a:lstStyle/>
          <a:p>
            <a:r>
              <a:rPr lang="en-GB" dirty="0" err="1" smtClean="0"/>
              <a:t>Realistično</a:t>
            </a:r>
            <a:r>
              <a:rPr lang="en-GB" dirty="0" smtClean="0"/>
              <a:t> </a:t>
            </a:r>
            <a:r>
              <a:rPr lang="en-GB" dirty="0" err="1" smtClean="0"/>
              <a:t>usmeren</a:t>
            </a:r>
            <a:r>
              <a:rPr lang="sr-Latn-RS" dirty="0" smtClean="0"/>
              <a:t>a</a:t>
            </a:r>
          </a:p>
          <a:p>
            <a:r>
              <a:rPr lang="en-GB" dirty="0" err="1" smtClean="0"/>
              <a:t>Prihva</a:t>
            </a:r>
            <a:r>
              <a:rPr lang="sr-Latn-RS" dirty="0" smtClean="0"/>
              <a:t>t</a:t>
            </a:r>
            <a:r>
              <a:rPr lang="en-GB" dirty="0" smtClean="0"/>
              <a:t>a </a:t>
            </a:r>
            <a:r>
              <a:rPr lang="en-GB" dirty="0" err="1" smtClean="0"/>
              <a:t>sebe</a:t>
            </a:r>
            <a:r>
              <a:rPr lang="en-GB" dirty="0" smtClean="0"/>
              <a:t> </a:t>
            </a:r>
            <a:r>
              <a:rPr lang="en-GB" dirty="0" err="1" smtClean="0"/>
              <a:t>i</a:t>
            </a:r>
            <a:r>
              <a:rPr lang="en-GB" dirty="0" smtClean="0"/>
              <a:t> </a:t>
            </a:r>
            <a:r>
              <a:rPr lang="en-GB" dirty="0" err="1" smtClean="0"/>
              <a:t>druge</a:t>
            </a:r>
            <a:endParaRPr lang="sr-Latn-RS" dirty="0" smtClean="0"/>
          </a:p>
          <a:p>
            <a:r>
              <a:rPr lang="en-GB" dirty="0" err="1" smtClean="0"/>
              <a:t>Spontan</a:t>
            </a:r>
            <a:r>
              <a:rPr lang="sr-Latn-RS" dirty="0" smtClean="0"/>
              <a:t>a</a:t>
            </a:r>
          </a:p>
          <a:p>
            <a:r>
              <a:rPr lang="en-GB" dirty="0" err="1" smtClean="0"/>
              <a:t>Usmeren</a:t>
            </a:r>
            <a:r>
              <a:rPr lang="sr-Latn-RS" dirty="0" smtClean="0"/>
              <a:t>a</a:t>
            </a:r>
            <a:r>
              <a:rPr lang="en-GB" dirty="0" smtClean="0"/>
              <a:t> </a:t>
            </a:r>
            <a:r>
              <a:rPr lang="en-GB" dirty="0" err="1" smtClean="0"/>
              <a:t>na</a:t>
            </a:r>
            <a:r>
              <a:rPr lang="en-GB" dirty="0" smtClean="0"/>
              <a:t> problem</a:t>
            </a:r>
            <a:endParaRPr lang="sr-Latn-RS" dirty="0" smtClean="0"/>
          </a:p>
          <a:p>
            <a:r>
              <a:rPr lang="en-GB" dirty="0" err="1" smtClean="0"/>
              <a:t>Samostaln</a:t>
            </a:r>
            <a:r>
              <a:rPr lang="sr-Latn-RS" dirty="0" smtClean="0"/>
              <a:t>a</a:t>
            </a:r>
            <a:r>
              <a:rPr lang="en-GB" dirty="0" smtClean="0"/>
              <a:t> </a:t>
            </a:r>
            <a:r>
              <a:rPr lang="en-GB" dirty="0" err="1" smtClean="0"/>
              <a:t>i</a:t>
            </a:r>
            <a:r>
              <a:rPr lang="en-GB" dirty="0" smtClean="0"/>
              <a:t> ne</a:t>
            </a:r>
            <a:r>
              <a:rPr lang="sr-Latn-RS" dirty="0" smtClean="0"/>
              <a:t>za</a:t>
            </a:r>
            <a:r>
              <a:rPr lang="en-GB" dirty="0" err="1" smtClean="0"/>
              <a:t>visn</a:t>
            </a:r>
            <a:r>
              <a:rPr lang="sr-Latn-RS" dirty="0" smtClean="0"/>
              <a:t>a</a:t>
            </a:r>
          </a:p>
          <a:p>
            <a:r>
              <a:rPr lang="en-GB" dirty="0" err="1" smtClean="0"/>
              <a:t>Tra</a:t>
            </a:r>
            <a:r>
              <a:rPr lang="sr-Latn-RS" dirty="0" smtClean="0"/>
              <a:t>ži</a:t>
            </a:r>
            <a:r>
              <a:rPr lang="en-GB" dirty="0" smtClean="0"/>
              <a:t> </a:t>
            </a:r>
            <a:r>
              <a:rPr lang="en-GB" dirty="0" err="1" smtClean="0"/>
              <a:t>samoću</a:t>
            </a:r>
            <a:r>
              <a:rPr lang="en-GB" dirty="0" smtClean="0"/>
              <a:t> </a:t>
            </a:r>
            <a:r>
              <a:rPr lang="en-GB" dirty="0" err="1" smtClean="0"/>
              <a:t>i</a:t>
            </a:r>
            <a:r>
              <a:rPr lang="en-GB" dirty="0" smtClean="0"/>
              <a:t> </a:t>
            </a:r>
            <a:r>
              <a:rPr lang="en-GB" dirty="0" err="1" smtClean="0"/>
              <a:t>privatnost</a:t>
            </a:r>
            <a:endParaRPr lang="sr-Latn-RS" dirty="0" smtClean="0"/>
          </a:p>
          <a:p>
            <a:r>
              <a:rPr lang="en-GB" dirty="0" err="1" smtClean="0"/>
              <a:t>Poštuj</a:t>
            </a:r>
            <a:r>
              <a:rPr lang="sr-Latn-RS" dirty="0" smtClean="0"/>
              <a:t>e</a:t>
            </a:r>
            <a:r>
              <a:rPr lang="en-GB" dirty="0" smtClean="0"/>
              <a:t> </a:t>
            </a:r>
            <a:r>
              <a:rPr lang="en-GB" dirty="0" err="1" smtClean="0"/>
              <a:t>nove</a:t>
            </a:r>
            <a:r>
              <a:rPr lang="en-GB" dirty="0" smtClean="0"/>
              <a:t> </a:t>
            </a:r>
            <a:r>
              <a:rPr lang="en-GB" dirty="0" err="1" smtClean="0"/>
              <a:t>ideje</a:t>
            </a:r>
            <a:r>
              <a:rPr lang="en-GB" dirty="0" smtClean="0"/>
              <a:t> </a:t>
            </a:r>
            <a:r>
              <a:rPr lang="en-GB" dirty="0" err="1" smtClean="0"/>
              <a:t>i</a:t>
            </a:r>
            <a:r>
              <a:rPr lang="en-GB" dirty="0" smtClean="0"/>
              <a:t> </a:t>
            </a:r>
            <a:r>
              <a:rPr lang="en-GB" dirty="0" err="1" smtClean="0"/>
              <a:t>zanimljive</a:t>
            </a:r>
            <a:r>
              <a:rPr lang="en-GB" dirty="0" smtClean="0"/>
              <a:t> </a:t>
            </a:r>
            <a:r>
              <a:rPr lang="en-GB" dirty="0" err="1" smtClean="0"/>
              <a:t>ljude</a:t>
            </a:r>
            <a:endParaRPr lang="sr-Latn-RS" dirty="0" smtClean="0"/>
          </a:p>
          <a:p>
            <a:r>
              <a:rPr lang="en-GB" dirty="0" smtClean="0"/>
              <a:t>Ne </a:t>
            </a:r>
            <a:r>
              <a:rPr lang="en-GB" dirty="0" err="1" smtClean="0"/>
              <a:t>meša</a:t>
            </a:r>
            <a:r>
              <a:rPr lang="en-GB" dirty="0" smtClean="0"/>
              <a:t> </a:t>
            </a:r>
            <a:r>
              <a:rPr lang="en-GB" dirty="0" err="1" smtClean="0"/>
              <a:t>sredstva</a:t>
            </a:r>
            <a:r>
              <a:rPr lang="en-GB" dirty="0" smtClean="0"/>
              <a:t> s </a:t>
            </a:r>
            <a:r>
              <a:rPr lang="en-GB" dirty="0" err="1" smtClean="0"/>
              <a:t>ciljevima</a:t>
            </a:r>
            <a:endParaRPr lang="sr-Latn-RS" dirty="0" smtClean="0"/>
          </a:p>
          <a:p>
            <a:r>
              <a:rPr lang="en-GB" dirty="0" err="1" smtClean="0"/>
              <a:t>Razvijen</a:t>
            </a:r>
            <a:r>
              <a:rPr lang="en-GB" dirty="0" smtClean="0"/>
              <a:t> </a:t>
            </a:r>
            <a:r>
              <a:rPr lang="en-GB" dirty="0" err="1" smtClean="0"/>
              <a:t>smisao</a:t>
            </a:r>
            <a:r>
              <a:rPr lang="en-GB" dirty="0" smtClean="0"/>
              <a:t> </a:t>
            </a:r>
            <a:r>
              <a:rPr lang="en-GB" dirty="0" err="1" smtClean="0"/>
              <a:t>za</a:t>
            </a:r>
            <a:r>
              <a:rPr lang="en-GB" dirty="0" smtClean="0"/>
              <a:t> </a:t>
            </a:r>
            <a:r>
              <a:rPr lang="en-GB" dirty="0" err="1" smtClean="0"/>
              <a:t>humor</a:t>
            </a:r>
            <a:endParaRPr lang="sr-Latn-RS" dirty="0" smtClean="0"/>
          </a:p>
          <a:p>
            <a:r>
              <a:rPr lang="en-GB" dirty="0" err="1" smtClean="0"/>
              <a:t>Opir</a:t>
            </a:r>
            <a:r>
              <a:rPr lang="sr-Latn-RS" dirty="0" smtClean="0"/>
              <a:t>e</a:t>
            </a:r>
            <a:r>
              <a:rPr lang="en-GB" dirty="0" smtClean="0"/>
              <a:t> se </a:t>
            </a:r>
            <a:r>
              <a:rPr lang="en-GB" dirty="0" err="1" smtClean="0"/>
              <a:t>konformizmu</a:t>
            </a:r>
            <a:r>
              <a:rPr lang="en-GB" dirty="0" smtClean="0"/>
              <a:t> </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err="1" smtClean="0"/>
              <a:t>Iz</a:t>
            </a:r>
            <a:r>
              <a:rPr lang="en-GB" dirty="0" smtClean="0"/>
              <a:t> </a:t>
            </a:r>
            <a:r>
              <a:rPr lang="en-GB" dirty="0" err="1" smtClean="0"/>
              <a:t>Standarda</a:t>
            </a:r>
            <a:r>
              <a:rPr lang="en-GB" dirty="0" smtClean="0"/>
              <a:t>...</a:t>
            </a:r>
            <a:endParaRPr lang="en-GB" dirty="0"/>
          </a:p>
        </p:txBody>
      </p:sp>
      <p:sp>
        <p:nvSpPr>
          <p:cNvPr id="3" name="Content Placeholder 2"/>
          <p:cNvSpPr>
            <a:spLocks noGrp="1"/>
          </p:cNvSpPr>
          <p:nvPr>
            <p:ph idx="1"/>
          </p:nvPr>
        </p:nvSpPr>
        <p:spPr>
          <a:xfrm>
            <a:off x="457200" y="1124744"/>
            <a:ext cx="8229600" cy="5001419"/>
          </a:xfrm>
        </p:spPr>
        <p:txBody>
          <a:bodyPr>
            <a:normAutofit fontScale="25000" lnSpcReduction="20000"/>
          </a:bodyPr>
          <a:lstStyle/>
          <a:p>
            <a:pPr>
              <a:buNone/>
            </a:pPr>
            <a:r>
              <a:rPr lang="en-GB" dirty="0" smtClean="0"/>
              <a:t>a. </a:t>
            </a:r>
            <a:r>
              <a:rPr lang="en-GB" sz="7200" dirty="0" err="1" smtClean="0"/>
              <a:t>Potrebno</a:t>
            </a:r>
            <a:r>
              <a:rPr lang="en-GB" sz="7200" dirty="0" smtClean="0"/>
              <a:t> </a:t>
            </a:r>
            <a:r>
              <a:rPr lang="en-GB" sz="7200" dirty="0"/>
              <a:t>je </a:t>
            </a:r>
            <a:r>
              <a:rPr lang="en-GB" sz="7200" dirty="0" err="1"/>
              <a:t>razviti</a:t>
            </a:r>
            <a:r>
              <a:rPr lang="en-GB" sz="7200" dirty="0"/>
              <a:t> </a:t>
            </a:r>
            <a:r>
              <a:rPr lang="en-GB" sz="7200" b="1" dirty="0" err="1">
                <a:solidFill>
                  <a:srgbClr val="FF0000"/>
                </a:solidFill>
              </a:rPr>
              <a:t>osetljivosti</a:t>
            </a:r>
            <a:r>
              <a:rPr lang="en-GB" sz="7200" b="1" dirty="0">
                <a:solidFill>
                  <a:srgbClr val="FF0000"/>
                </a:solidFill>
              </a:rPr>
              <a:t> </a:t>
            </a:r>
            <a:r>
              <a:rPr lang="en-GB" sz="7200" b="1" dirty="0" err="1">
                <a:solidFill>
                  <a:srgbClr val="FF0000"/>
                </a:solidFill>
              </a:rPr>
              <a:t>za</a:t>
            </a:r>
            <a:r>
              <a:rPr lang="en-GB" sz="7200" b="1" dirty="0">
                <a:solidFill>
                  <a:srgbClr val="FF0000"/>
                </a:solidFill>
              </a:rPr>
              <a:t> </a:t>
            </a:r>
            <a:r>
              <a:rPr lang="en-GB" sz="7200" b="1" dirty="0" err="1">
                <a:solidFill>
                  <a:srgbClr val="FF0000"/>
                </a:solidFill>
              </a:rPr>
              <a:t>dečje</a:t>
            </a:r>
            <a:r>
              <a:rPr lang="en-GB" sz="7200" b="1" dirty="0">
                <a:solidFill>
                  <a:srgbClr val="FF0000"/>
                </a:solidFill>
              </a:rPr>
              <a:t> </a:t>
            </a:r>
            <a:r>
              <a:rPr lang="en-GB" sz="7200" b="1" dirty="0" err="1">
                <a:solidFill>
                  <a:srgbClr val="FF0000"/>
                </a:solidFill>
              </a:rPr>
              <a:t>signale</a:t>
            </a:r>
            <a:r>
              <a:rPr lang="en-GB" sz="7200" b="1" dirty="0">
                <a:solidFill>
                  <a:srgbClr val="FF0000"/>
                </a:solidFill>
              </a:rPr>
              <a:t>, </a:t>
            </a:r>
            <a:r>
              <a:rPr lang="en-GB" sz="7200" b="1" dirty="0" err="1">
                <a:solidFill>
                  <a:srgbClr val="FF0000"/>
                </a:solidFill>
              </a:rPr>
              <a:t>na</a:t>
            </a:r>
            <a:r>
              <a:rPr lang="en-GB" sz="7200" b="1" dirty="0">
                <a:solidFill>
                  <a:srgbClr val="FF0000"/>
                </a:solidFill>
              </a:rPr>
              <a:t> </a:t>
            </a:r>
            <a:r>
              <a:rPr lang="en-GB" sz="7200" b="1" dirty="0" err="1">
                <a:solidFill>
                  <a:srgbClr val="FF0000"/>
                </a:solidFill>
              </a:rPr>
              <a:t>njihove</a:t>
            </a:r>
            <a:r>
              <a:rPr lang="en-GB" sz="7200" b="1" dirty="0">
                <a:solidFill>
                  <a:srgbClr val="FF0000"/>
                </a:solidFill>
              </a:rPr>
              <a:t> </a:t>
            </a:r>
            <a:r>
              <a:rPr lang="en-GB" sz="7200" b="1" dirty="0" err="1">
                <a:solidFill>
                  <a:srgbClr val="FF0000"/>
                </a:solidFill>
              </a:rPr>
              <a:t>potrebe</a:t>
            </a:r>
            <a:r>
              <a:rPr lang="en-GB" sz="7200" b="1" dirty="0">
                <a:solidFill>
                  <a:srgbClr val="FF0000"/>
                </a:solidFill>
              </a:rPr>
              <a:t> </a:t>
            </a:r>
            <a:r>
              <a:rPr lang="en-GB" sz="7200" b="1" dirty="0" err="1">
                <a:solidFill>
                  <a:srgbClr val="FF0000"/>
                </a:solidFill>
              </a:rPr>
              <a:t>i</a:t>
            </a:r>
            <a:r>
              <a:rPr lang="en-GB" sz="7200" b="1" dirty="0">
                <a:solidFill>
                  <a:srgbClr val="FF0000"/>
                </a:solidFill>
              </a:rPr>
              <a:t> </a:t>
            </a:r>
            <a:r>
              <a:rPr lang="en-GB" sz="7200" b="1" dirty="0" err="1">
                <a:solidFill>
                  <a:srgbClr val="FF0000"/>
                </a:solidFill>
              </a:rPr>
              <a:t>želje</a:t>
            </a:r>
            <a:r>
              <a:rPr lang="en-GB" sz="7200" b="1" dirty="0"/>
              <a:t> </a:t>
            </a:r>
            <a:r>
              <a:rPr lang="en-GB" sz="7200" b="1" dirty="0" err="1" smtClean="0"/>
              <a:t>odgovarati</a:t>
            </a:r>
            <a:r>
              <a:rPr lang="en-GB" sz="7200" b="1" dirty="0" smtClean="0"/>
              <a:t> </a:t>
            </a:r>
            <a:r>
              <a:rPr lang="en-GB" sz="7200" b="1" dirty="0" err="1" smtClean="0"/>
              <a:t>tačno</a:t>
            </a:r>
            <a:r>
              <a:rPr lang="en-GB" sz="7200" b="1" dirty="0"/>
              <a:t>, </a:t>
            </a:r>
            <a:r>
              <a:rPr lang="en-GB" sz="7200" b="1" dirty="0" err="1"/>
              <a:t>brzo</a:t>
            </a:r>
            <a:r>
              <a:rPr lang="en-GB" sz="7200" b="1" dirty="0"/>
              <a:t> </a:t>
            </a:r>
            <a:r>
              <a:rPr lang="en-GB" sz="7200" b="1" dirty="0" err="1"/>
              <a:t>i</a:t>
            </a:r>
            <a:r>
              <a:rPr lang="en-GB" sz="7200" b="1" dirty="0"/>
              <a:t> </a:t>
            </a:r>
            <a:r>
              <a:rPr lang="en-GB" sz="7200" b="1" dirty="0" err="1"/>
              <a:t>pravovremeno</a:t>
            </a:r>
            <a:r>
              <a:rPr lang="en-GB" sz="7200" b="1" dirty="0"/>
              <a:t>. </a:t>
            </a:r>
            <a:r>
              <a:rPr lang="en-GB" sz="7200" b="1" dirty="0" err="1"/>
              <a:t>Ako</a:t>
            </a:r>
            <a:r>
              <a:rPr lang="en-GB" sz="7200" b="1" dirty="0"/>
              <a:t> ne </a:t>
            </a:r>
            <a:r>
              <a:rPr lang="en-GB" sz="7200" b="1" dirty="0" err="1"/>
              <a:t>primećujemo</a:t>
            </a:r>
            <a:r>
              <a:rPr lang="en-GB" sz="7200" b="1" dirty="0"/>
              <a:t> </a:t>
            </a:r>
            <a:r>
              <a:rPr lang="en-GB" sz="7200" b="1" dirty="0" err="1">
                <a:solidFill>
                  <a:srgbClr val="FF0000"/>
                </a:solidFill>
              </a:rPr>
              <a:t>dečju</a:t>
            </a:r>
            <a:r>
              <a:rPr lang="en-GB" sz="7200" b="1" dirty="0">
                <a:solidFill>
                  <a:srgbClr val="FF0000"/>
                </a:solidFill>
              </a:rPr>
              <a:t> </a:t>
            </a:r>
            <a:r>
              <a:rPr lang="en-GB" sz="7200" b="1" dirty="0" err="1">
                <a:solidFill>
                  <a:srgbClr val="FF0000"/>
                </a:solidFill>
              </a:rPr>
              <a:t>inicijativu</a:t>
            </a:r>
            <a:r>
              <a:rPr lang="en-GB" sz="7200" b="1" dirty="0">
                <a:solidFill>
                  <a:srgbClr val="FF0000"/>
                </a:solidFill>
              </a:rPr>
              <a:t> </a:t>
            </a:r>
            <a:r>
              <a:rPr lang="en-GB" sz="7200" b="1" dirty="0" err="1" smtClean="0"/>
              <a:t>prestaće</a:t>
            </a:r>
            <a:r>
              <a:rPr lang="en-GB" sz="7200" b="1" dirty="0" smtClean="0"/>
              <a:t> </a:t>
            </a:r>
            <a:r>
              <a:rPr lang="en-GB" sz="7200" dirty="0" err="1" smtClean="0"/>
              <a:t>da</a:t>
            </a:r>
            <a:r>
              <a:rPr lang="en-GB" sz="7200" dirty="0" smtClean="0"/>
              <a:t> </a:t>
            </a:r>
            <a:r>
              <a:rPr lang="en-GB" sz="7200" dirty="0" err="1"/>
              <a:t>pokušavaju</a:t>
            </a:r>
            <a:r>
              <a:rPr lang="en-GB" sz="7200" dirty="0"/>
              <a:t>.</a:t>
            </a:r>
          </a:p>
          <a:p>
            <a:pPr>
              <a:buNone/>
            </a:pPr>
            <a:r>
              <a:rPr lang="vi-VN" sz="7200" dirty="0"/>
              <a:t>b. Odrasli je taj koji bi trebalo </a:t>
            </a:r>
            <a:r>
              <a:rPr lang="vi-VN" sz="7200" b="1" dirty="0"/>
              <a:t>da obezbeđuje različite situacije koje će </a:t>
            </a:r>
            <a:r>
              <a:rPr lang="vi-VN" sz="7200" b="1" dirty="0" smtClean="0"/>
              <a:t>izazivati</a:t>
            </a:r>
            <a:r>
              <a:rPr lang="en-GB" sz="7200" b="1" dirty="0" smtClean="0"/>
              <a:t> </a:t>
            </a:r>
            <a:r>
              <a:rPr lang="en-GB" sz="7200" b="1" dirty="0" err="1" smtClean="0"/>
              <a:t>i</a:t>
            </a:r>
            <a:r>
              <a:rPr lang="en-GB" sz="7200" b="1" dirty="0" smtClean="0"/>
              <a:t> </a:t>
            </a:r>
            <a:r>
              <a:rPr lang="en-GB" sz="7200" b="1" dirty="0" err="1">
                <a:solidFill>
                  <a:srgbClr val="FF0000"/>
                </a:solidFill>
              </a:rPr>
              <a:t>podsticati</a:t>
            </a:r>
            <a:r>
              <a:rPr lang="en-GB" sz="7200" b="1" dirty="0">
                <a:solidFill>
                  <a:srgbClr val="FF0000"/>
                </a:solidFill>
              </a:rPr>
              <a:t> </a:t>
            </a:r>
            <a:r>
              <a:rPr lang="en-GB" sz="7200" b="1" dirty="0" err="1">
                <a:solidFill>
                  <a:srgbClr val="FF0000"/>
                </a:solidFill>
              </a:rPr>
              <a:t>dečju</a:t>
            </a:r>
            <a:r>
              <a:rPr lang="en-GB" sz="7200" b="1" dirty="0">
                <a:solidFill>
                  <a:srgbClr val="FF0000"/>
                </a:solidFill>
              </a:rPr>
              <a:t> </a:t>
            </a:r>
            <a:r>
              <a:rPr lang="en-GB" sz="7200" b="1" dirty="0" err="1">
                <a:solidFill>
                  <a:srgbClr val="FF0000"/>
                </a:solidFill>
              </a:rPr>
              <a:t>komunikaciju</a:t>
            </a:r>
            <a:r>
              <a:rPr lang="en-GB" sz="7200" b="1" dirty="0"/>
              <a:t>.</a:t>
            </a:r>
          </a:p>
          <a:p>
            <a:pPr>
              <a:buNone/>
            </a:pPr>
            <a:r>
              <a:rPr lang="en-GB" sz="7200" dirty="0"/>
              <a:t>c. </a:t>
            </a:r>
            <a:r>
              <a:rPr lang="en-GB" sz="7200" dirty="0" smtClean="0"/>
              <a:t> </a:t>
            </a:r>
            <a:r>
              <a:rPr lang="en-GB" sz="7200" dirty="0" err="1" smtClean="0"/>
              <a:t>Odrasli</a:t>
            </a:r>
            <a:r>
              <a:rPr lang="en-GB" sz="7200" dirty="0" smtClean="0"/>
              <a:t> </a:t>
            </a:r>
            <a:r>
              <a:rPr lang="en-GB" sz="7200" dirty="0"/>
              <a:t>bi </a:t>
            </a:r>
            <a:r>
              <a:rPr lang="en-GB" sz="7200" dirty="0" err="1"/>
              <a:t>trebalo</a:t>
            </a:r>
            <a:r>
              <a:rPr lang="en-GB" sz="7200" dirty="0"/>
              <a:t> </a:t>
            </a:r>
            <a:r>
              <a:rPr lang="en-GB" sz="7200" dirty="0" err="1"/>
              <a:t>da</a:t>
            </a:r>
            <a:r>
              <a:rPr lang="en-GB" sz="7200" dirty="0"/>
              <a:t> </a:t>
            </a:r>
            <a:r>
              <a:rPr lang="en-GB" sz="7200" dirty="0" err="1"/>
              <a:t>bude</a:t>
            </a:r>
            <a:r>
              <a:rPr lang="en-GB" sz="7200" dirty="0"/>
              <a:t> </a:t>
            </a:r>
            <a:r>
              <a:rPr lang="en-GB" sz="7200" dirty="0" err="1">
                <a:solidFill>
                  <a:srgbClr val="FF0000"/>
                </a:solidFill>
              </a:rPr>
              <a:t>o</a:t>
            </a:r>
            <a:r>
              <a:rPr lang="en-GB" sz="7200" b="1" dirty="0" err="1">
                <a:solidFill>
                  <a:srgbClr val="FF0000"/>
                </a:solidFill>
              </a:rPr>
              <a:t>setljiv</a:t>
            </a:r>
            <a:r>
              <a:rPr lang="en-GB" sz="7200" b="1" dirty="0">
                <a:solidFill>
                  <a:srgbClr val="FF0000"/>
                </a:solidFill>
              </a:rPr>
              <a:t> </a:t>
            </a:r>
            <a:r>
              <a:rPr lang="en-GB" sz="7200" b="1" dirty="0" err="1">
                <a:solidFill>
                  <a:srgbClr val="FF0000"/>
                </a:solidFill>
              </a:rPr>
              <a:t>za</a:t>
            </a:r>
            <a:r>
              <a:rPr lang="en-GB" sz="7200" b="1" dirty="0">
                <a:solidFill>
                  <a:srgbClr val="FF0000"/>
                </a:solidFill>
              </a:rPr>
              <a:t> </a:t>
            </a:r>
            <a:r>
              <a:rPr lang="en-GB" sz="7200" b="1" dirty="0" err="1">
                <a:solidFill>
                  <a:srgbClr val="FF0000"/>
                </a:solidFill>
              </a:rPr>
              <a:t>različite</a:t>
            </a:r>
            <a:r>
              <a:rPr lang="en-GB" sz="7200" b="1" dirty="0">
                <a:solidFill>
                  <a:srgbClr val="FF0000"/>
                </a:solidFill>
              </a:rPr>
              <a:t> </a:t>
            </a:r>
            <a:r>
              <a:rPr lang="en-GB" sz="7200" b="1" dirty="0" err="1">
                <a:solidFill>
                  <a:srgbClr val="FF0000"/>
                </a:solidFill>
              </a:rPr>
              <a:t>stilove</a:t>
            </a:r>
            <a:r>
              <a:rPr lang="en-GB" sz="7200" b="1" dirty="0">
                <a:solidFill>
                  <a:srgbClr val="FF0000"/>
                </a:solidFill>
              </a:rPr>
              <a:t> </a:t>
            </a:r>
            <a:r>
              <a:rPr lang="en-GB" sz="7200" b="1" dirty="0" err="1">
                <a:solidFill>
                  <a:srgbClr val="FF0000"/>
                </a:solidFill>
              </a:rPr>
              <a:t>učenja</a:t>
            </a:r>
            <a:r>
              <a:rPr lang="en-GB" sz="7200" b="1" dirty="0">
                <a:solidFill>
                  <a:srgbClr val="FF0000"/>
                </a:solidFill>
              </a:rPr>
              <a:t> </a:t>
            </a:r>
            <a:r>
              <a:rPr lang="en-GB" sz="7200" b="1" dirty="0" err="1"/>
              <a:t>koje</a:t>
            </a:r>
            <a:r>
              <a:rPr lang="en-GB" sz="7200" b="1" dirty="0"/>
              <a:t> </a:t>
            </a:r>
            <a:r>
              <a:rPr lang="en-GB" sz="7200" b="1" dirty="0" err="1"/>
              <a:t>deca</a:t>
            </a:r>
            <a:r>
              <a:rPr lang="en-GB" sz="7200" b="1" dirty="0"/>
              <a:t> </a:t>
            </a:r>
            <a:r>
              <a:rPr lang="en-GB" sz="7200" b="1" dirty="0" err="1"/>
              <a:t>imaju</a:t>
            </a:r>
            <a:endParaRPr lang="en-GB" sz="7200" b="1" dirty="0"/>
          </a:p>
          <a:p>
            <a:pPr>
              <a:buNone/>
            </a:pPr>
            <a:r>
              <a:rPr lang="en-GB" sz="7200" dirty="0" err="1"/>
              <a:t>na</a:t>
            </a:r>
            <a:r>
              <a:rPr lang="en-GB" sz="7200" dirty="0"/>
              <a:t> </a:t>
            </a:r>
            <a:r>
              <a:rPr lang="en-GB" sz="7200" dirty="0" err="1"/>
              <a:t>ranim</a:t>
            </a:r>
            <a:r>
              <a:rPr lang="en-GB" sz="7200" dirty="0"/>
              <a:t> </a:t>
            </a:r>
            <a:r>
              <a:rPr lang="en-GB" sz="7200" dirty="0" err="1"/>
              <a:t>uzrastima</a:t>
            </a:r>
            <a:r>
              <a:rPr lang="en-GB" sz="7200" dirty="0"/>
              <a:t> </a:t>
            </a:r>
            <a:r>
              <a:rPr lang="en-GB" sz="7200" dirty="0" err="1"/>
              <a:t>i</a:t>
            </a:r>
            <a:r>
              <a:rPr lang="en-GB" sz="7200" dirty="0"/>
              <a:t> </a:t>
            </a:r>
            <a:r>
              <a:rPr lang="en-GB" sz="7200" dirty="0" err="1"/>
              <a:t>da</a:t>
            </a:r>
            <a:r>
              <a:rPr lang="en-GB" sz="7200" dirty="0"/>
              <a:t> </a:t>
            </a:r>
            <a:r>
              <a:rPr lang="en-GB" sz="7200" b="1" dirty="0" err="1"/>
              <a:t>kreira</a:t>
            </a:r>
            <a:r>
              <a:rPr lang="en-GB" sz="7200" b="1" dirty="0"/>
              <a:t> </a:t>
            </a:r>
            <a:r>
              <a:rPr lang="en-GB" sz="7200" b="1" dirty="0" err="1"/>
              <a:t>situacije</a:t>
            </a:r>
            <a:r>
              <a:rPr lang="en-GB" sz="7200" b="1" dirty="0"/>
              <a:t> </a:t>
            </a:r>
            <a:r>
              <a:rPr lang="en-GB" sz="7200" b="1" dirty="0" err="1"/>
              <a:t>koje</a:t>
            </a:r>
            <a:r>
              <a:rPr lang="en-GB" sz="7200" b="1" dirty="0"/>
              <a:t> </a:t>
            </a:r>
            <a:r>
              <a:rPr lang="en-GB" sz="7200" b="1" dirty="0" err="1"/>
              <a:t>će</a:t>
            </a:r>
            <a:r>
              <a:rPr lang="en-GB" sz="7200" b="1" dirty="0"/>
              <a:t> </a:t>
            </a:r>
            <a:r>
              <a:rPr lang="en-GB" sz="7200" b="1" dirty="0" err="1"/>
              <a:t>omogućiti</a:t>
            </a:r>
            <a:r>
              <a:rPr lang="en-GB" sz="7200" b="1" dirty="0"/>
              <a:t> </a:t>
            </a:r>
            <a:r>
              <a:rPr lang="en-GB" sz="7200" b="1" dirty="0" err="1"/>
              <a:t>isprobavanje</a:t>
            </a:r>
            <a:r>
              <a:rPr lang="en-GB" sz="7200" b="1" dirty="0"/>
              <a:t> </a:t>
            </a:r>
            <a:r>
              <a:rPr lang="en-GB" sz="7200" b="1" dirty="0" err="1"/>
              <a:t>tih</a:t>
            </a:r>
            <a:r>
              <a:rPr lang="en-GB" sz="7200" b="1" dirty="0"/>
              <a:t> </a:t>
            </a:r>
            <a:r>
              <a:rPr lang="en-GB" sz="7200" b="1" dirty="0" err="1"/>
              <a:t>različitih</a:t>
            </a:r>
            <a:endParaRPr lang="en-GB" sz="7200" b="1" dirty="0"/>
          </a:p>
          <a:p>
            <a:pPr>
              <a:buNone/>
            </a:pPr>
            <a:r>
              <a:rPr lang="en-GB" sz="7200" dirty="0" err="1"/>
              <a:t>stilova</a:t>
            </a:r>
            <a:r>
              <a:rPr lang="en-GB" sz="7200" dirty="0"/>
              <a:t> </a:t>
            </a:r>
            <a:r>
              <a:rPr lang="en-GB" sz="7200" dirty="0" err="1"/>
              <a:t>učenja</a:t>
            </a:r>
            <a:r>
              <a:rPr lang="en-GB" sz="7200" dirty="0"/>
              <a:t>.</a:t>
            </a:r>
          </a:p>
          <a:p>
            <a:pPr>
              <a:buNone/>
            </a:pPr>
            <a:r>
              <a:rPr lang="en-GB" sz="7200" dirty="0"/>
              <a:t>d. </a:t>
            </a:r>
            <a:r>
              <a:rPr lang="en-GB" sz="7200" dirty="0" err="1"/>
              <a:t>Odrasli</a:t>
            </a:r>
            <a:r>
              <a:rPr lang="en-GB" sz="7200" dirty="0"/>
              <a:t> je </a:t>
            </a:r>
            <a:r>
              <a:rPr lang="en-GB" sz="7200" dirty="0" err="1"/>
              <a:t>onaj</a:t>
            </a:r>
            <a:r>
              <a:rPr lang="en-GB" sz="7200" dirty="0"/>
              <a:t> </a:t>
            </a:r>
            <a:r>
              <a:rPr lang="en-GB" sz="7200" dirty="0" err="1"/>
              <a:t>koji</a:t>
            </a:r>
            <a:r>
              <a:rPr lang="en-GB" sz="7200" dirty="0"/>
              <a:t> </a:t>
            </a:r>
            <a:r>
              <a:rPr lang="en-GB" sz="7200" dirty="0" err="1"/>
              <a:t>pruža</a:t>
            </a:r>
            <a:r>
              <a:rPr lang="en-GB" sz="7200" dirty="0"/>
              <a:t> </a:t>
            </a:r>
            <a:r>
              <a:rPr lang="en-GB" sz="7200" dirty="0" err="1"/>
              <a:t>podršku</a:t>
            </a:r>
            <a:r>
              <a:rPr lang="en-GB" sz="7200" dirty="0"/>
              <a:t> </a:t>
            </a:r>
            <a:r>
              <a:rPr lang="en-GB" sz="7200" dirty="0" err="1"/>
              <a:t>detetu</a:t>
            </a:r>
            <a:r>
              <a:rPr lang="en-GB" sz="7200" dirty="0"/>
              <a:t> u </a:t>
            </a:r>
            <a:r>
              <a:rPr lang="en-GB" sz="7200" dirty="0" err="1"/>
              <a:t>učenju</a:t>
            </a:r>
            <a:r>
              <a:rPr lang="en-GB" sz="7200" dirty="0"/>
              <a:t> </a:t>
            </a:r>
            <a:r>
              <a:rPr lang="en-GB" sz="7200" dirty="0" err="1"/>
              <a:t>i</a:t>
            </a:r>
            <a:r>
              <a:rPr lang="en-GB" sz="7200" dirty="0"/>
              <a:t> </a:t>
            </a:r>
            <a:r>
              <a:rPr lang="en-GB" sz="7200" dirty="0" err="1"/>
              <a:t>razvoju</a:t>
            </a:r>
            <a:r>
              <a:rPr lang="en-GB" sz="7200" dirty="0"/>
              <a:t>. </a:t>
            </a:r>
            <a:r>
              <a:rPr lang="en-GB" sz="7200" dirty="0" err="1"/>
              <a:t>Neophopdno</a:t>
            </a:r>
            <a:r>
              <a:rPr lang="en-GB" sz="7200" dirty="0"/>
              <a:t> je </a:t>
            </a:r>
            <a:r>
              <a:rPr lang="en-GB" sz="7200" dirty="0" err="1"/>
              <a:t>da</a:t>
            </a:r>
            <a:endParaRPr lang="en-GB" sz="7200" dirty="0"/>
          </a:p>
          <a:p>
            <a:pPr>
              <a:buNone/>
            </a:pPr>
            <a:r>
              <a:rPr lang="en-GB" sz="7200" dirty="0" err="1"/>
              <a:t>razvije</a:t>
            </a:r>
            <a:r>
              <a:rPr lang="en-GB" sz="7200" dirty="0"/>
              <a:t> </a:t>
            </a:r>
            <a:r>
              <a:rPr lang="en-GB" sz="7200" dirty="0" err="1"/>
              <a:t>osetljivost</a:t>
            </a:r>
            <a:r>
              <a:rPr lang="en-GB" sz="7200" dirty="0"/>
              <a:t> – </a:t>
            </a:r>
            <a:r>
              <a:rPr lang="en-GB" sz="7200" b="1" dirty="0" err="1">
                <a:solidFill>
                  <a:srgbClr val="FF0000"/>
                </a:solidFill>
              </a:rPr>
              <a:t>kada</a:t>
            </a:r>
            <a:r>
              <a:rPr lang="en-GB" sz="7200" b="1" dirty="0">
                <a:solidFill>
                  <a:srgbClr val="FF0000"/>
                </a:solidFill>
              </a:rPr>
              <a:t>, </a:t>
            </a:r>
            <a:r>
              <a:rPr lang="en-GB" sz="7200" b="1" dirty="0" err="1">
                <a:solidFill>
                  <a:srgbClr val="FF0000"/>
                </a:solidFill>
              </a:rPr>
              <a:t>koliko</a:t>
            </a:r>
            <a:r>
              <a:rPr lang="en-GB" sz="7200" b="1" dirty="0">
                <a:solidFill>
                  <a:srgbClr val="FF0000"/>
                </a:solidFill>
              </a:rPr>
              <a:t>, </a:t>
            </a:r>
            <a:r>
              <a:rPr lang="en-GB" sz="7200" b="1" dirty="0" err="1">
                <a:solidFill>
                  <a:srgbClr val="FF0000"/>
                </a:solidFill>
              </a:rPr>
              <a:t>na</a:t>
            </a:r>
            <a:r>
              <a:rPr lang="en-GB" sz="7200" b="1" dirty="0">
                <a:solidFill>
                  <a:srgbClr val="FF0000"/>
                </a:solidFill>
              </a:rPr>
              <a:t> </a:t>
            </a:r>
            <a:r>
              <a:rPr lang="en-GB" sz="7200" b="1" dirty="0" err="1">
                <a:solidFill>
                  <a:srgbClr val="FF0000"/>
                </a:solidFill>
              </a:rPr>
              <a:t>koji</a:t>
            </a:r>
            <a:r>
              <a:rPr lang="en-GB" sz="7200" b="1" dirty="0">
                <a:solidFill>
                  <a:srgbClr val="FF0000"/>
                </a:solidFill>
              </a:rPr>
              <a:t> </a:t>
            </a:r>
            <a:r>
              <a:rPr lang="en-GB" sz="7200" b="1" dirty="0" err="1">
                <a:solidFill>
                  <a:srgbClr val="FF0000"/>
                </a:solidFill>
              </a:rPr>
              <a:t>način</a:t>
            </a:r>
            <a:r>
              <a:rPr lang="en-GB" sz="7200" b="1" dirty="0">
                <a:solidFill>
                  <a:srgbClr val="FF0000"/>
                </a:solidFill>
              </a:rPr>
              <a:t> </a:t>
            </a:r>
            <a:r>
              <a:rPr lang="en-GB" sz="7200" b="1" dirty="0" err="1">
                <a:solidFill>
                  <a:srgbClr val="FF0000"/>
                </a:solidFill>
              </a:rPr>
              <a:t>i</a:t>
            </a:r>
            <a:r>
              <a:rPr lang="en-GB" sz="7200" b="1" dirty="0">
                <a:solidFill>
                  <a:srgbClr val="FF0000"/>
                </a:solidFill>
              </a:rPr>
              <a:t> </a:t>
            </a:r>
            <a:r>
              <a:rPr lang="en-GB" sz="7200" b="1" dirty="0" err="1">
                <a:solidFill>
                  <a:srgbClr val="FF0000"/>
                </a:solidFill>
              </a:rPr>
              <a:t>koja</a:t>
            </a:r>
            <a:r>
              <a:rPr lang="en-GB" sz="7200" b="1" dirty="0">
                <a:solidFill>
                  <a:srgbClr val="FF0000"/>
                </a:solidFill>
              </a:rPr>
              <a:t> </a:t>
            </a:r>
            <a:r>
              <a:rPr lang="en-GB" sz="7200" b="1" dirty="0" err="1">
                <a:solidFill>
                  <a:srgbClr val="FF0000"/>
                </a:solidFill>
              </a:rPr>
              <a:t>vrsta</a:t>
            </a:r>
            <a:r>
              <a:rPr lang="en-GB" sz="7200" b="1" dirty="0">
                <a:solidFill>
                  <a:srgbClr val="FF0000"/>
                </a:solidFill>
              </a:rPr>
              <a:t> </a:t>
            </a:r>
            <a:r>
              <a:rPr lang="en-GB" sz="7200" b="1" dirty="0" err="1">
                <a:solidFill>
                  <a:srgbClr val="FF0000"/>
                </a:solidFill>
              </a:rPr>
              <a:t>pomoći</a:t>
            </a:r>
            <a:r>
              <a:rPr lang="en-GB" sz="7200" b="1" dirty="0">
                <a:solidFill>
                  <a:srgbClr val="FF0000"/>
                </a:solidFill>
              </a:rPr>
              <a:t> je </a:t>
            </a:r>
            <a:r>
              <a:rPr lang="en-GB" sz="7200" b="1" dirty="0" err="1">
                <a:solidFill>
                  <a:srgbClr val="FF0000"/>
                </a:solidFill>
              </a:rPr>
              <a:t>potrebna</a:t>
            </a:r>
            <a:endParaRPr lang="en-GB" sz="7200" b="1" dirty="0">
              <a:solidFill>
                <a:srgbClr val="FF0000"/>
              </a:solidFill>
            </a:endParaRPr>
          </a:p>
          <a:p>
            <a:pPr>
              <a:buNone/>
            </a:pPr>
            <a:r>
              <a:rPr lang="en-GB" sz="7200" dirty="0" err="1"/>
              <a:t>detetu</a:t>
            </a:r>
            <a:r>
              <a:rPr lang="en-GB" sz="7200" dirty="0"/>
              <a:t>.</a:t>
            </a:r>
          </a:p>
          <a:p>
            <a:pPr>
              <a:buNone/>
            </a:pPr>
            <a:r>
              <a:rPr lang="en-GB" sz="7200" dirty="0"/>
              <a:t>e. </a:t>
            </a:r>
            <a:r>
              <a:rPr lang="en-GB" sz="7200" dirty="0" err="1"/>
              <a:t>Jedan</a:t>
            </a:r>
            <a:r>
              <a:rPr lang="en-GB" sz="7200" dirty="0"/>
              <a:t> </a:t>
            </a:r>
            <a:r>
              <a:rPr lang="en-GB" sz="7200" dirty="0" err="1"/>
              <a:t>od</a:t>
            </a:r>
            <a:r>
              <a:rPr lang="en-GB" sz="7200" dirty="0"/>
              <a:t> </a:t>
            </a:r>
            <a:r>
              <a:rPr lang="en-GB" sz="7200" dirty="0" err="1"/>
              <a:t>važnih</a:t>
            </a:r>
            <a:r>
              <a:rPr lang="en-GB" sz="7200" dirty="0"/>
              <a:t> </a:t>
            </a:r>
            <a:r>
              <a:rPr lang="en-GB" sz="7200" dirty="0" err="1"/>
              <a:t>zadataka</a:t>
            </a:r>
            <a:r>
              <a:rPr lang="en-GB" sz="7200" dirty="0"/>
              <a:t> </a:t>
            </a:r>
            <a:r>
              <a:rPr lang="en-GB" sz="7200" dirty="0" err="1"/>
              <a:t>odraslih</a:t>
            </a:r>
            <a:r>
              <a:rPr lang="en-GB" sz="7200" dirty="0"/>
              <a:t> </a:t>
            </a:r>
            <a:r>
              <a:rPr lang="en-GB" sz="7200" dirty="0" err="1"/>
              <a:t>koji</a:t>
            </a:r>
            <a:r>
              <a:rPr lang="en-GB" sz="7200" dirty="0"/>
              <a:t> se </a:t>
            </a:r>
            <a:r>
              <a:rPr lang="en-GB" sz="7200" dirty="0" err="1"/>
              <a:t>bave</a:t>
            </a:r>
            <a:r>
              <a:rPr lang="en-GB" sz="7200" dirty="0"/>
              <a:t> </a:t>
            </a:r>
            <a:r>
              <a:rPr lang="en-GB" sz="7200" dirty="0" err="1"/>
              <a:t>decom</a:t>
            </a:r>
            <a:r>
              <a:rPr lang="en-GB" sz="7200" dirty="0"/>
              <a:t> je </a:t>
            </a:r>
            <a:r>
              <a:rPr lang="en-GB" sz="7200" dirty="0" err="1"/>
              <a:t>da</a:t>
            </a:r>
            <a:r>
              <a:rPr lang="en-GB" sz="7200" dirty="0"/>
              <a:t> </a:t>
            </a:r>
            <a:r>
              <a:rPr lang="en-GB" sz="7200" b="1" dirty="0" err="1"/>
              <a:t>uoče</a:t>
            </a:r>
            <a:r>
              <a:rPr lang="en-GB" sz="7200" b="1" dirty="0"/>
              <a:t> </a:t>
            </a:r>
            <a:r>
              <a:rPr lang="en-GB" sz="7200" b="1" dirty="0" err="1"/>
              <a:t>i</a:t>
            </a:r>
            <a:r>
              <a:rPr lang="en-GB" sz="7200" b="1" dirty="0"/>
              <a:t> </a:t>
            </a:r>
            <a:r>
              <a:rPr lang="en-GB" sz="7200" b="1" dirty="0" err="1"/>
              <a:t>prihvate</a:t>
            </a:r>
            <a:endParaRPr lang="en-GB" sz="7200" b="1" dirty="0"/>
          </a:p>
          <a:p>
            <a:pPr>
              <a:buNone/>
            </a:pPr>
            <a:r>
              <a:rPr lang="en-GB" sz="7200" b="1" dirty="0" err="1"/>
              <a:t>svaku</a:t>
            </a:r>
            <a:r>
              <a:rPr lang="en-GB" sz="7200" b="1" dirty="0"/>
              <a:t> </a:t>
            </a:r>
            <a:r>
              <a:rPr lang="en-GB" sz="7200" b="1" dirty="0" err="1"/>
              <a:t>inicijativu</a:t>
            </a:r>
            <a:r>
              <a:rPr lang="en-GB" sz="7200" b="1" dirty="0"/>
              <a:t> </a:t>
            </a:r>
            <a:r>
              <a:rPr lang="en-GB" sz="7200" b="1" dirty="0" err="1"/>
              <a:t>dece</a:t>
            </a:r>
            <a:r>
              <a:rPr lang="en-GB" sz="7200" b="1" dirty="0"/>
              <a:t> (</a:t>
            </a:r>
            <a:r>
              <a:rPr lang="en-GB" sz="7200" b="1" dirty="0" err="1"/>
              <a:t>i</a:t>
            </a:r>
            <a:r>
              <a:rPr lang="en-GB" sz="7200" b="1" dirty="0"/>
              <a:t> </a:t>
            </a:r>
            <a:r>
              <a:rPr lang="en-GB" sz="7200" b="1" dirty="0" err="1"/>
              <a:t>pojedinačnog</a:t>
            </a:r>
            <a:r>
              <a:rPr lang="en-GB" sz="7200" b="1" dirty="0"/>
              <a:t> </a:t>
            </a:r>
            <a:r>
              <a:rPr lang="en-GB" sz="7200" b="1" dirty="0" err="1"/>
              <a:t>deteta</a:t>
            </a:r>
            <a:r>
              <a:rPr lang="en-GB" sz="7200" b="1" dirty="0"/>
              <a:t>), </a:t>
            </a:r>
            <a:r>
              <a:rPr lang="en-GB" sz="7200" b="1" dirty="0" err="1"/>
              <a:t>jer</a:t>
            </a:r>
            <a:r>
              <a:rPr lang="en-GB" sz="7200" b="1" dirty="0"/>
              <a:t> je </a:t>
            </a:r>
            <a:r>
              <a:rPr lang="en-GB" sz="7200" b="1" dirty="0" err="1"/>
              <a:t>ona</a:t>
            </a:r>
            <a:r>
              <a:rPr lang="en-GB" sz="7200" b="1" dirty="0"/>
              <a:t> </a:t>
            </a:r>
            <a:r>
              <a:rPr lang="en-GB" sz="7200" b="1" dirty="0" err="1"/>
              <a:t>izraz</a:t>
            </a:r>
            <a:r>
              <a:rPr lang="en-GB" sz="7200" b="1" dirty="0"/>
              <a:t> </a:t>
            </a:r>
            <a:r>
              <a:rPr lang="en-GB" sz="7200" b="1" dirty="0" err="1"/>
              <a:t>detetovih</a:t>
            </a:r>
            <a:r>
              <a:rPr lang="en-GB" sz="7200" b="1" dirty="0"/>
              <a:t> </a:t>
            </a:r>
            <a:r>
              <a:rPr lang="en-GB" sz="7200" b="1" dirty="0" err="1"/>
              <a:t>razvojnih</a:t>
            </a:r>
            <a:endParaRPr lang="en-GB" sz="7200" b="1" dirty="0"/>
          </a:p>
          <a:p>
            <a:pPr>
              <a:buNone/>
            </a:pPr>
            <a:r>
              <a:rPr lang="en-GB" sz="7200" dirty="0" err="1"/>
              <a:t>potreba</a:t>
            </a:r>
            <a:r>
              <a:rPr lang="en-GB" sz="7200" dirty="0"/>
              <a:t>. </a:t>
            </a:r>
            <a:r>
              <a:rPr lang="en-GB" sz="7200" dirty="0" err="1"/>
              <a:t>Kada</a:t>
            </a:r>
            <a:r>
              <a:rPr lang="en-GB" sz="7200" dirty="0"/>
              <a:t> </a:t>
            </a:r>
            <a:r>
              <a:rPr lang="en-GB" sz="7200" dirty="0" err="1" smtClean="0"/>
              <a:t>odrasli</a:t>
            </a:r>
            <a:r>
              <a:rPr lang="en-GB" sz="7200" dirty="0" smtClean="0"/>
              <a:t>  </a:t>
            </a:r>
            <a:r>
              <a:rPr lang="en-GB" sz="7200" dirty="0" err="1"/>
              <a:t>inicira</a:t>
            </a:r>
            <a:r>
              <a:rPr lang="en-GB" sz="7200" dirty="0"/>
              <a:t> </a:t>
            </a:r>
            <a:r>
              <a:rPr lang="en-GB" sz="7200" dirty="0" err="1"/>
              <a:t>aktivnost</a:t>
            </a:r>
            <a:r>
              <a:rPr lang="en-GB" sz="7200" dirty="0"/>
              <a:t> </a:t>
            </a:r>
            <a:r>
              <a:rPr lang="en-GB" sz="7200" dirty="0" err="1"/>
              <a:t>dece</a:t>
            </a:r>
            <a:r>
              <a:rPr lang="en-GB" sz="7200" dirty="0"/>
              <a:t> </a:t>
            </a:r>
            <a:r>
              <a:rPr lang="en-GB" sz="7200" dirty="0" err="1"/>
              <a:t>onda</a:t>
            </a:r>
            <a:r>
              <a:rPr lang="en-GB" sz="7200" dirty="0"/>
              <a:t> on </a:t>
            </a:r>
            <a:r>
              <a:rPr lang="en-GB" sz="7200" dirty="0" err="1" smtClean="0">
                <a:solidFill>
                  <a:srgbClr val="FF0000"/>
                </a:solidFill>
              </a:rPr>
              <a:t>mora</a:t>
            </a:r>
            <a:r>
              <a:rPr lang="en-GB" sz="7200" dirty="0" smtClean="0">
                <a:solidFill>
                  <a:srgbClr val="FF0000"/>
                </a:solidFill>
              </a:rPr>
              <a:t> </a:t>
            </a:r>
            <a:r>
              <a:rPr lang="it-IT" sz="7200" dirty="0" smtClean="0">
                <a:solidFill>
                  <a:srgbClr val="FF0000"/>
                </a:solidFill>
              </a:rPr>
              <a:t>pažljivo </a:t>
            </a:r>
            <a:r>
              <a:rPr lang="it-IT" sz="7200" dirty="0">
                <a:solidFill>
                  <a:srgbClr val="FF0000"/>
                </a:solidFill>
              </a:rPr>
              <a:t>da prati da li deca prihvataju njegovu inicijativu,</a:t>
            </a:r>
            <a:r>
              <a:rPr lang="it-IT" sz="7200" dirty="0"/>
              <a:t> da li možda nerado </a:t>
            </a:r>
            <a:r>
              <a:rPr lang="it-IT" sz="7200" dirty="0" smtClean="0"/>
              <a:t>uče</a:t>
            </a:r>
            <a:r>
              <a:rPr lang="vi-VN" sz="7200" dirty="0" smtClean="0"/>
              <a:t>stvuju u ponuđenoj aktivnosti ili, čak, pružaju i otpor toj inicijativi</a:t>
            </a:r>
            <a:r>
              <a:rPr lang="en-GB" sz="7200" dirty="0" smtClean="0"/>
              <a:t>....</a:t>
            </a:r>
          </a:p>
          <a:p>
            <a:pPr>
              <a:buNone/>
            </a:pPr>
            <a:r>
              <a:rPr lang="en-GB" sz="7200" dirty="0" smtClean="0"/>
              <a:t>f. </a:t>
            </a:r>
            <a:r>
              <a:rPr lang="en-GB" sz="7200" dirty="0" err="1" smtClean="0"/>
              <a:t>Nuditi</a:t>
            </a:r>
            <a:r>
              <a:rPr lang="en-GB" sz="7200" dirty="0" smtClean="0"/>
              <a:t> </a:t>
            </a:r>
            <a:r>
              <a:rPr lang="en-GB" sz="7200" dirty="0" err="1" smtClean="0"/>
              <a:t>aktivnosti</a:t>
            </a:r>
            <a:r>
              <a:rPr lang="en-GB" sz="7200" dirty="0" smtClean="0"/>
              <a:t> </a:t>
            </a:r>
            <a:r>
              <a:rPr lang="en-GB" sz="7200" dirty="0" err="1" smtClean="0"/>
              <a:t>koje</a:t>
            </a:r>
            <a:r>
              <a:rPr lang="en-GB" sz="7200" dirty="0" smtClean="0"/>
              <a:t> </a:t>
            </a:r>
            <a:r>
              <a:rPr lang="en-GB" sz="7200" dirty="0" err="1" smtClean="0">
                <a:solidFill>
                  <a:srgbClr val="FF0000"/>
                </a:solidFill>
              </a:rPr>
              <a:t>su</a:t>
            </a:r>
            <a:r>
              <a:rPr lang="en-GB" sz="7200" dirty="0" smtClean="0">
                <a:solidFill>
                  <a:srgbClr val="FF0000"/>
                </a:solidFill>
              </a:rPr>
              <a:t> u </a:t>
            </a:r>
            <a:r>
              <a:rPr lang="en-GB" sz="7200" dirty="0" err="1" smtClean="0">
                <a:solidFill>
                  <a:srgbClr val="FF0000"/>
                </a:solidFill>
              </a:rPr>
              <a:t>skladu</a:t>
            </a:r>
            <a:r>
              <a:rPr lang="en-GB" sz="7200" dirty="0" smtClean="0">
                <a:solidFill>
                  <a:srgbClr val="FF0000"/>
                </a:solidFill>
              </a:rPr>
              <a:t> </a:t>
            </a:r>
            <a:r>
              <a:rPr lang="en-GB" sz="7200" dirty="0" err="1" smtClean="0">
                <a:solidFill>
                  <a:srgbClr val="FF0000"/>
                </a:solidFill>
              </a:rPr>
              <a:t>sa</a:t>
            </a:r>
            <a:r>
              <a:rPr lang="en-GB" sz="7200" dirty="0" smtClean="0">
                <a:solidFill>
                  <a:srgbClr val="FF0000"/>
                </a:solidFill>
              </a:rPr>
              <a:t> </a:t>
            </a:r>
            <a:r>
              <a:rPr lang="en-GB" sz="7200" dirty="0" err="1" smtClean="0">
                <a:solidFill>
                  <a:srgbClr val="FF0000"/>
                </a:solidFill>
              </a:rPr>
              <a:t>individualnim</a:t>
            </a:r>
            <a:r>
              <a:rPr lang="en-GB" sz="7200" dirty="0" smtClean="0">
                <a:solidFill>
                  <a:srgbClr val="FF0000"/>
                </a:solidFill>
              </a:rPr>
              <a:t> </a:t>
            </a:r>
            <a:r>
              <a:rPr lang="en-GB" sz="7200" dirty="0" err="1" smtClean="0">
                <a:solidFill>
                  <a:srgbClr val="FF0000"/>
                </a:solidFill>
              </a:rPr>
              <a:t>karakteristikama</a:t>
            </a:r>
            <a:r>
              <a:rPr lang="en-GB" sz="7200" dirty="0" smtClean="0">
                <a:solidFill>
                  <a:srgbClr val="FF0000"/>
                </a:solidFill>
              </a:rPr>
              <a:t> </a:t>
            </a:r>
            <a:r>
              <a:rPr lang="en-GB" sz="7200" dirty="0" err="1" smtClean="0">
                <a:solidFill>
                  <a:srgbClr val="FF0000"/>
                </a:solidFill>
              </a:rPr>
              <a:t>te</a:t>
            </a:r>
            <a:r>
              <a:rPr lang="en-GB" sz="7200" dirty="0" smtClean="0">
                <a:solidFill>
                  <a:srgbClr val="FF0000"/>
                </a:solidFill>
              </a:rPr>
              <a:t> </a:t>
            </a:r>
            <a:r>
              <a:rPr lang="en-GB" sz="7200" dirty="0" err="1" smtClean="0">
                <a:solidFill>
                  <a:srgbClr val="FF0000"/>
                </a:solidFill>
              </a:rPr>
              <a:t>dece</a:t>
            </a:r>
            <a:r>
              <a:rPr lang="en-GB" sz="7200" dirty="0" smtClean="0"/>
              <a:t>. </a:t>
            </a:r>
            <a:r>
              <a:rPr lang="en-GB" sz="7200" dirty="0" err="1" smtClean="0"/>
              <a:t>Pri</a:t>
            </a:r>
            <a:r>
              <a:rPr lang="en-GB" sz="7200" dirty="0" smtClean="0"/>
              <a:t> tom, </a:t>
            </a:r>
            <a:r>
              <a:rPr lang="en-GB" sz="7200" dirty="0" err="1" smtClean="0"/>
              <a:t>moramo</a:t>
            </a:r>
            <a:r>
              <a:rPr lang="en-GB" sz="7200" dirty="0" smtClean="0"/>
              <a:t> </a:t>
            </a:r>
            <a:r>
              <a:rPr lang="en-GB" sz="7200" dirty="0" err="1" smtClean="0"/>
              <a:t>imati</a:t>
            </a:r>
            <a:r>
              <a:rPr lang="en-GB" sz="7200" dirty="0" smtClean="0"/>
              <a:t> </a:t>
            </a:r>
            <a:r>
              <a:rPr lang="en-GB" sz="7200" dirty="0" err="1" smtClean="0"/>
              <a:t>na</a:t>
            </a:r>
            <a:r>
              <a:rPr lang="en-GB" sz="7200" dirty="0" smtClean="0"/>
              <a:t> </a:t>
            </a:r>
            <a:r>
              <a:rPr lang="en-GB" sz="7200" dirty="0" err="1" smtClean="0"/>
              <a:t>umu</a:t>
            </a:r>
            <a:r>
              <a:rPr lang="en-GB" sz="7200" dirty="0" smtClean="0"/>
              <a:t> </a:t>
            </a:r>
            <a:r>
              <a:rPr lang="en-GB" sz="7200" dirty="0" err="1" smtClean="0"/>
              <a:t>da</a:t>
            </a:r>
            <a:r>
              <a:rPr lang="en-GB" sz="7200" dirty="0" smtClean="0"/>
              <a:t> </a:t>
            </a:r>
            <a:r>
              <a:rPr lang="en-GB" sz="7200" dirty="0" err="1" smtClean="0"/>
              <a:t>sva</a:t>
            </a:r>
            <a:r>
              <a:rPr lang="en-GB" sz="7200" dirty="0" smtClean="0"/>
              <a:t> </a:t>
            </a:r>
            <a:r>
              <a:rPr lang="en-GB" sz="7200" dirty="0" err="1" smtClean="0"/>
              <a:t>deca</a:t>
            </a:r>
            <a:r>
              <a:rPr lang="en-GB" sz="7200" dirty="0" smtClean="0"/>
              <a:t> </a:t>
            </a:r>
            <a:r>
              <a:rPr lang="en-GB" sz="7200" dirty="0" err="1" smtClean="0"/>
              <a:t>nemaju</a:t>
            </a:r>
            <a:r>
              <a:rPr lang="en-GB" sz="7200" dirty="0" smtClean="0"/>
              <a:t> </a:t>
            </a:r>
            <a:r>
              <a:rPr lang="en-GB" sz="7200" dirty="0" err="1" smtClean="0"/>
              <a:t>potrebu</a:t>
            </a:r>
            <a:r>
              <a:rPr lang="en-GB" sz="7200" dirty="0" smtClean="0"/>
              <a:t> </a:t>
            </a:r>
            <a:r>
              <a:rPr lang="en-GB" sz="7200" dirty="0" err="1" smtClean="0"/>
              <a:t>za</a:t>
            </a:r>
            <a:r>
              <a:rPr lang="en-GB" sz="7200" dirty="0" smtClean="0"/>
              <a:t> </a:t>
            </a:r>
            <a:r>
              <a:rPr lang="en-GB" sz="7200" dirty="0" err="1" smtClean="0"/>
              <a:t>istom</a:t>
            </a:r>
            <a:r>
              <a:rPr lang="en-GB" sz="7200" dirty="0" smtClean="0"/>
              <a:t>  </a:t>
            </a:r>
            <a:r>
              <a:rPr lang="en-GB" sz="7200" dirty="0" err="1" smtClean="0"/>
              <a:t>vrstom</a:t>
            </a:r>
            <a:r>
              <a:rPr lang="en-GB" sz="7200" dirty="0" smtClean="0"/>
              <a:t> </a:t>
            </a:r>
            <a:r>
              <a:rPr lang="en-GB" sz="7200" dirty="0" err="1" smtClean="0"/>
              <a:t>i</a:t>
            </a:r>
            <a:r>
              <a:rPr lang="en-GB" sz="7200" dirty="0" smtClean="0"/>
              <a:t> </a:t>
            </a:r>
            <a:r>
              <a:rPr lang="en-GB" sz="7200" dirty="0" err="1" smtClean="0"/>
              <a:t>istim</a:t>
            </a:r>
            <a:r>
              <a:rPr lang="en-GB" sz="7200" dirty="0" smtClean="0"/>
              <a:t> </a:t>
            </a:r>
            <a:r>
              <a:rPr lang="en-GB" sz="7200" dirty="0" err="1" smtClean="0"/>
              <a:t>intenzitetom</a:t>
            </a:r>
            <a:r>
              <a:rPr lang="en-GB" sz="7200" dirty="0" smtClean="0"/>
              <a:t> </a:t>
            </a:r>
            <a:r>
              <a:rPr lang="en-GB" sz="7200" dirty="0" err="1" smtClean="0"/>
              <a:t>aktivnosti</a:t>
            </a:r>
            <a:r>
              <a:rPr lang="en-GB" sz="7200" dirty="0" smtClean="0"/>
              <a:t>.</a:t>
            </a:r>
          </a:p>
          <a:p>
            <a:pPr>
              <a:buNone/>
            </a:pPr>
            <a:endParaRPr lang="en-GB" sz="7200" dirty="0" smtClean="0"/>
          </a:p>
          <a:p>
            <a:pPr>
              <a:buNone/>
            </a:pPr>
            <a:endParaRPr lang="en-GB" sz="7200" dirty="0" smtClean="0"/>
          </a:p>
          <a:p>
            <a:pPr>
              <a:buNone/>
            </a:pPr>
            <a:r>
              <a:rPr lang="it-IT" sz="7200" dirty="0" smtClean="0"/>
              <a:t> </a:t>
            </a:r>
            <a:endParaRPr lang="en-GB" sz="7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a:t>
            </a:r>
            <a:r>
              <a:rPr lang="sr-Latn-RS" dirty="0" smtClean="0"/>
              <a:t>eorije spoljneg potkrepljenja</a:t>
            </a:r>
            <a:br>
              <a:rPr lang="sr-Latn-RS" dirty="0" smtClean="0"/>
            </a:br>
            <a:endParaRPr lang="en-GB" dirty="0"/>
          </a:p>
        </p:txBody>
      </p:sp>
      <p:sp>
        <p:nvSpPr>
          <p:cNvPr id="3" name="Content Placeholder 2"/>
          <p:cNvSpPr>
            <a:spLocks noGrp="1"/>
          </p:cNvSpPr>
          <p:nvPr>
            <p:ph idx="1"/>
          </p:nvPr>
        </p:nvSpPr>
        <p:spPr/>
        <p:txBody>
          <a:bodyPr/>
          <a:lstStyle/>
          <a:p>
            <a:r>
              <a:rPr lang="en-GB" dirty="0" err="1" smtClean="0"/>
              <a:t>Bihejvioralne</a:t>
            </a:r>
            <a:r>
              <a:rPr lang="en-GB" dirty="0" smtClean="0"/>
              <a:t> </a:t>
            </a:r>
            <a:r>
              <a:rPr lang="en-GB" dirty="0" err="1" smtClean="0"/>
              <a:t>teorije</a:t>
            </a:r>
            <a:r>
              <a:rPr lang="en-GB" dirty="0" smtClean="0"/>
              <a:t> – Pavlov </a:t>
            </a:r>
            <a:r>
              <a:rPr lang="en-GB" dirty="0" err="1" smtClean="0"/>
              <a:t>i</a:t>
            </a:r>
            <a:r>
              <a:rPr lang="en-GB" dirty="0" smtClean="0"/>
              <a:t> </a:t>
            </a:r>
            <a:r>
              <a:rPr lang="en-GB" dirty="0" err="1" smtClean="0"/>
              <a:t>Skiner</a:t>
            </a:r>
            <a:endParaRPr lang="en-GB" dirty="0" smtClean="0"/>
          </a:p>
          <a:p>
            <a:r>
              <a:rPr lang="en-GB" dirty="0" err="1" smtClean="0"/>
              <a:t>Klasično</a:t>
            </a:r>
            <a:r>
              <a:rPr lang="en-GB" dirty="0" smtClean="0"/>
              <a:t> </a:t>
            </a:r>
            <a:r>
              <a:rPr lang="en-GB" dirty="0" err="1" smtClean="0"/>
              <a:t>uslovljavanje</a:t>
            </a:r>
            <a:endParaRPr lang="en-GB" dirty="0" smtClean="0"/>
          </a:p>
          <a:p>
            <a:r>
              <a:rPr lang="en-GB" dirty="0" err="1" smtClean="0"/>
              <a:t>Instrumentalno</a:t>
            </a:r>
            <a:r>
              <a:rPr lang="en-GB" dirty="0" smtClean="0"/>
              <a:t> </a:t>
            </a:r>
            <a:r>
              <a:rPr lang="en-GB" dirty="0" err="1" smtClean="0"/>
              <a:t>uslovljavanje</a:t>
            </a:r>
            <a:r>
              <a:rPr lang="en-GB" dirty="0" smtClean="0"/>
              <a:t> ( + </a:t>
            </a:r>
            <a:r>
              <a:rPr lang="en-GB" dirty="0" err="1" smtClean="0"/>
              <a:t>i</a:t>
            </a:r>
            <a:r>
              <a:rPr lang="en-GB" dirty="0" smtClean="0"/>
              <a:t> –</a:t>
            </a:r>
            <a:r>
              <a:rPr lang="en-GB" dirty="0" err="1" smtClean="0"/>
              <a:t>potrepljenje</a:t>
            </a:r>
            <a:r>
              <a:rPr lang="en-GB" dirty="0" smtClean="0"/>
              <a:t>= </a:t>
            </a:r>
            <a:r>
              <a:rPr lang="en-GB" dirty="0" err="1" smtClean="0"/>
              <a:t>nagrade</a:t>
            </a:r>
            <a:r>
              <a:rPr lang="en-GB" dirty="0" smtClean="0"/>
              <a:t> </a:t>
            </a:r>
            <a:r>
              <a:rPr lang="en-GB" dirty="0" err="1" smtClean="0"/>
              <a:t>i</a:t>
            </a:r>
            <a:r>
              <a:rPr lang="en-GB" dirty="0" smtClean="0"/>
              <a:t> </a:t>
            </a:r>
            <a:r>
              <a:rPr lang="en-GB" dirty="0" err="1" smtClean="0"/>
              <a:t>kazne</a:t>
            </a:r>
            <a:r>
              <a:rPr lang="en-GB" dirty="0" smtClean="0"/>
              <a:t>)</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Da</a:t>
            </a:r>
            <a:r>
              <a:rPr lang="en-GB" dirty="0" smtClean="0"/>
              <a:t> </a:t>
            </a:r>
            <a:r>
              <a:rPr lang="en-GB" dirty="0" err="1" smtClean="0"/>
              <a:t>li</a:t>
            </a:r>
            <a:r>
              <a:rPr lang="en-GB" dirty="0" smtClean="0"/>
              <a:t> je </a:t>
            </a:r>
            <a:r>
              <a:rPr lang="en-GB" dirty="0" err="1" smtClean="0"/>
              <a:t>nagrada</a:t>
            </a:r>
            <a:r>
              <a:rPr lang="en-GB" dirty="0" smtClean="0"/>
              <a:t> </a:t>
            </a:r>
            <a:r>
              <a:rPr lang="en-GB" dirty="0" err="1" smtClean="0"/>
              <a:t>stvarno</a:t>
            </a:r>
            <a:r>
              <a:rPr lang="en-GB" dirty="0" smtClean="0"/>
              <a:t> </a:t>
            </a:r>
            <a:r>
              <a:rPr lang="en-GB" dirty="0" err="1" smtClean="0"/>
              <a:t>uvek</a:t>
            </a:r>
            <a:r>
              <a:rPr lang="en-GB" dirty="0" smtClean="0"/>
              <a:t> </a:t>
            </a:r>
            <a:r>
              <a:rPr lang="en-GB" dirty="0" err="1" smtClean="0"/>
              <a:t>bolja</a:t>
            </a:r>
            <a:r>
              <a:rPr lang="en-GB" dirty="0" smtClean="0"/>
              <a:t> </a:t>
            </a:r>
            <a:r>
              <a:rPr lang="en-GB" dirty="0" err="1" smtClean="0"/>
              <a:t>opcija</a:t>
            </a:r>
            <a:r>
              <a:rPr lang="en-GB" dirty="0" smtClean="0"/>
              <a:t>?</a:t>
            </a:r>
            <a:endParaRPr lang="en-GB" dirty="0"/>
          </a:p>
        </p:txBody>
      </p:sp>
      <p:sp>
        <p:nvSpPr>
          <p:cNvPr id="3" name="Content Placeholder 2"/>
          <p:cNvSpPr>
            <a:spLocks noGrp="1"/>
          </p:cNvSpPr>
          <p:nvPr>
            <p:ph idx="1"/>
          </p:nvPr>
        </p:nvSpPr>
        <p:spPr/>
        <p:txBody>
          <a:bodyPr>
            <a:normAutofit fontScale="85000" lnSpcReduction="10000"/>
          </a:bodyPr>
          <a:lstStyle/>
          <a:p>
            <a:r>
              <a:rPr lang="en-GB" dirty="0" err="1" smtClean="0">
                <a:solidFill>
                  <a:srgbClr val="FF0000"/>
                </a:solidFill>
              </a:rPr>
              <a:t>Spoljašnje</a:t>
            </a:r>
            <a:r>
              <a:rPr lang="en-GB" dirty="0" smtClean="0">
                <a:solidFill>
                  <a:srgbClr val="FF0000"/>
                </a:solidFill>
              </a:rPr>
              <a:t>  </a:t>
            </a:r>
            <a:r>
              <a:rPr lang="en-GB" dirty="0" err="1" smtClean="0">
                <a:solidFill>
                  <a:srgbClr val="FF0000"/>
                </a:solidFill>
              </a:rPr>
              <a:t>nagrade</a:t>
            </a:r>
            <a:r>
              <a:rPr lang="en-GB" dirty="0" smtClean="0">
                <a:solidFill>
                  <a:srgbClr val="FF0000"/>
                </a:solidFill>
              </a:rPr>
              <a:t> </a:t>
            </a:r>
            <a:r>
              <a:rPr lang="en-GB" dirty="0" err="1" smtClean="0">
                <a:solidFill>
                  <a:srgbClr val="FF0000"/>
                </a:solidFill>
              </a:rPr>
              <a:t>su</a:t>
            </a:r>
            <a:r>
              <a:rPr lang="en-GB" dirty="0" smtClean="0">
                <a:solidFill>
                  <a:srgbClr val="FF0000"/>
                </a:solidFill>
              </a:rPr>
              <a:t> </a:t>
            </a:r>
            <a:r>
              <a:rPr lang="en-GB" dirty="0" err="1" smtClean="0">
                <a:solidFill>
                  <a:srgbClr val="FF0000"/>
                </a:solidFill>
              </a:rPr>
              <a:t>dobre</a:t>
            </a:r>
            <a:r>
              <a:rPr lang="en-GB" dirty="0" smtClean="0">
                <a:solidFill>
                  <a:srgbClr val="FF0000"/>
                </a:solidFill>
              </a:rPr>
              <a:t>: </a:t>
            </a:r>
          </a:p>
          <a:p>
            <a:pPr>
              <a:buNone/>
            </a:pPr>
            <a:r>
              <a:rPr lang="en-GB" dirty="0" smtClean="0"/>
              <a:t>-</a:t>
            </a:r>
            <a:r>
              <a:rPr lang="pl-PL" dirty="0" smtClean="0"/>
              <a:t>kada prenose informaciju da je osoba kompetentna</a:t>
            </a:r>
            <a:r>
              <a:rPr lang="en-GB" dirty="0" smtClean="0"/>
              <a:t>;</a:t>
            </a:r>
            <a:endParaRPr lang="pl-PL" dirty="0" smtClean="0"/>
          </a:p>
          <a:p>
            <a:pPr>
              <a:buNone/>
            </a:pPr>
            <a:r>
              <a:rPr lang="en-GB" dirty="0" smtClean="0"/>
              <a:t>-</a:t>
            </a:r>
            <a:r>
              <a:rPr lang="en-GB" dirty="0" err="1" smtClean="0"/>
              <a:t>kada</a:t>
            </a:r>
            <a:r>
              <a:rPr lang="en-GB" dirty="0" smtClean="0"/>
              <a:t> se </a:t>
            </a:r>
            <a:r>
              <a:rPr lang="en-GB" dirty="0" err="1" smtClean="0"/>
              <a:t>daju</a:t>
            </a:r>
            <a:r>
              <a:rPr lang="en-GB" dirty="0" smtClean="0"/>
              <a:t> </a:t>
            </a:r>
            <a:r>
              <a:rPr lang="en-GB" dirty="0" err="1" smtClean="0"/>
              <a:t>za</a:t>
            </a:r>
            <a:r>
              <a:rPr lang="en-GB" dirty="0" smtClean="0"/>
              <a:t> </a:t>
            </a:r>
            <a:r>
              <a:rPr lang="en-GB" dirty="0" err="1" smtClean="0"/>
              <a:t>rutinske</a:t>
            </a:r>
            <a:r>
              <a:rPr lang="en-GB" dirty="0" smtClean="0"/>
              <a:t> </a:t>
            </a:r>
            <a:r>
              <a:rPr lang="en-GB" dirty="0" err="1" smtClean="0"/>
              <a:t>dobro</a:t>
            </a:r>
            <a:r>
              <a:rPr lang="en-GB" dirty="0" smtClean="0"/>
              <a:t> </a:t>
            </a:r>
            <a:r>
              <a:rPr lang="en-GB" dirty="0" err="1" smtClean="0"/>
              <a:t>naučene</a:t>
            </a:r>
            <a:r>
              <a:rPr lang="en-GB" dirty="0" smtClean="0"/>
              <a:t> </a:t>
            </a:r>
            <a:r>
              <a:rPr lang="en-GB" dirty="0" err="1" smtClean="0"/>
              <a:t>aktivnosti</a:t>
            </a:r>
            <a:r>
              <a:rPr lang="en-GB" dirty="0" smtClean="0"/>
              <a:t>.</a:t>
            </a:r>
          </a:p>
          <a:p>
            <a:endParaRPr lang="en-GB" dirty="0" smtClean="0">
              <a:solidFill>
                <a:srgbClr val="FF0000"/>
              </a:solidFill>
            </a:endParaRPr>
          </a:p>
          <a:p>
            <a:r>
              <a:rPr lang="en-GB" dirty="0" err="1" smtClean="0">
                <a:solidFill>
                  <a:srgbClr val="FF0000"/>
                </a:solidFill>
              </a:rPr>
              <a:t>Spoljašnje</a:t>
            </a:r>
            <a:r>
              <a:rPr lang="en-GB" dirty="0" smtClean="0">
                <a:solidFill>
                  <a:srgbClr val="FF0000"/>
                </a:solidFill>
              </a:rPr>
              <a:t>  </a:t>
            </a:r>
            <a:r>
              <a:rPr lang="en-GB" dirty="0" err="1" smtClean="0">
                <a:solidFill>
                  <a:srgbClr val="FF0000"/>
                </a:solidFill>
              </a:rPr>
              <a:t>nagrade</a:t>
            </a:r>
            <a:r>
              <a:rPr lang="en-GB" dirty="0" smtClean="0">
                <a:solidFill>
                  <a:srgbClr val="FF0000"/>
                </a:solidFill>
              </a:rPr>
              <a:t> </a:t>
            </a:r>
            <a:r>
              <a:rPr lang="en-GB" dirty="0" err="1" smtClean="0">
                <a:solidFill>
                  <a:srgbClr val="FF0000"/>
                </a:solidFill>
              </a:rPr>
              <a:t>nisu</a:t>
            </a:r>
            <a:r>
              <a:rPr lang="en-GB" dirty="0" smtClean="0">
                <a:solidFill>
                  <a:srgbClr val="FF0000"/>
                </a:solidFill>
              </a:rPr>
              <a:t> </a:t>
            </a:r>
            <a:r>
              <a:rPr lang="en-GB" dirty="0" err="1" smtClean="0">
                <a:solidFill>
                  <a:srgbClr val="FF0000"/>
                </a:solidFill>
              </a:rPr>
              <a:t>efikasne</a:t>
            </a:r>
            <a:r>
              <a:rPr lang="en-GB" dirty="0" smtClean="0">
                <a:solidFill>
                  <a:srgbClr val="FF0000"/>
                </a:solidFill>
              </a:rPr>
              <a:t>:</a:t>
            </a:r>
          </a:p>
          <a:p>
            <a:pPr>
              <a:buNone/>
            </a:pPr>
            <a:r>
              <a:rPr lang="en-GB" dirty="0" err="1" smtClean="0"/>
              <a:t>kada</a:t>
            </a:r>
            <a:r>
              <a:rPr lang="en-GB" dirty="0" smtClean="0"/>
              <a:t> se </a:t>
            </a:r>
            <a:r>
              <a:rPr lang="en-GB" dirty="0" err="1" smtClean="0"/>
              <a:t>daju</a:t>
            </a:r>
            <a:r>
              <a:rPr lang="en-GB" dirty="0" smtClean="0"/>
              <a:t> </a:t>
            </a:r>
            <a:r>
              <a:rPr lang="en-GB" dirty="0" err="1" smtClean="0"/>
              <a:t>za</a:t>
            </a:r>
            <a:r>
              <a:rPr lang="en-GB" dirty="0" smtClean="0"/>
              <a:t> </a:t>
            </a:r>
            <a:r>
              <a:rPr lang="en-GB" dirty="0" err="1" smtClean="0"/>
              <a:t>aktivnost</a:t>
            </a:r>
            <a:r>
              <a:rPr lang="en-GB" dirty="0" smtClean="0"/>
              <a:t> </a:t>
            </a:r>
            <a:r>
              <a:rPr lang="en-GB" dirty="0" err="1" smtClean="0"/>
              <a:t>koja</a:t>
            </a:r>
            <a:r>
              <a:rPr lang="en-GB" dirty="0" smtClean="0"/>
              <a:t> </a:t>
            </a:r>
            <a:r>
              <a:rPr lang="en-GB" dirty="0" err="1" smtClean="0"/>
              <a:t>već</a:t>
            </a:r>
            <a:r>
              <a:rPr lang="en-GB" dirty="0" smtClean="0"/>
              <a:t> </a:t>
            </a:r>
            <a:r>
              <a:rPr lang="en-GB" dirty="0" err="1" smtClean="0"/>
              <a:t>ima</a:t>
            </a:r>
            <a:r>
              <a:rPr lang="en-GB" dirty="0" smtClean="0"/>
              <a:t> </a:t>
            </a:r>
            <a:r>
              <a:rPr lang="en-GB" dirty="0" err="1" smtClean="0"/>
              <a:t>veliko</a:t>
            </a:r>
            <a:r>
              <a:rPr lang="en-GB" dirty="0" smtClean="0"/>
              <a:t> </a:t>
            </a:r>
            <a:r>
              <a:rPr lang="en-GB" dirty="0" err="1" smtClean="0"/>
              <a:t>zanimanje</a:t>
            </a:r>
            <a:r>
              <a:rPr lang="en-GB" dirty="0" smtClean="0"/>
              <a:t> (</a:t>
            </a:r>
            <a:r>
              <a:rPr lang="en-GB" dirty="0" err="1" smtClean="0"/>
              <a:t>napad</a:t>
            </a:r>
            <a:r>
              <a:rPr lang="en-GB" dirty="0" smtClean="0"/>
              <a:t> </a:t>
            </a:r>
            <a:r>
              <a:rPr lang="en-GB" dirty="0" err="1" smtClean="0"/>
              <a:t>na</a:t>
            </a:r>
            <a:r>
              <a:rPr lang="en-GB" dirty="0" smtClean="0"/>
              <a:t> </a:t>
            </a:r>
            <a:r>
              <a:rPr lang="en-GB" dirty="0" err="1" smtClean="0"/>
              <a:t>intrinzičnu</a:t>
            </a:r>
            <a:r>
              <a:rPr lang="en-GB" dirty="0" smtClean="0"/>
              <a:t> </a:t>
            </a:r>
            <a:r>
              <a:rPr lang="en-GB" dirty="0" err="1" smtClean="0"/>
              <a:t>motivaciju</a:t>
            </a:r>
            <a:r>
              <a:rPr lang="en-GB" dirty="0" smtClean="0"/>
              <a:t>)</a:t>
            </a:r>
          </a:p>
          <a:p>
            <a:pPr>
              <a:buNone/>
            </a:pPr>
            <a:r>
              <a:rPr lang="en-GB" dirty="0" err="1" smtClean="0"/>
              <a:t>Kada</a:t>
            </a:r>
            <a:r>
              <a:rPr lang="en-GB" dirty="0" smtClean="0"/>
              <a:t> se </a:t>
            </a:r>
            <a:r>
              <a:rPr lang="en-GB" dirty="0" err="1" smtClean="0"/>
              <a:t>daju</a:t>
            </a:r>
            <a:r>
              <a:rPr lang="en-GB" dirty="0" smtClean="0"/>
              <a:t> </a:t>
            </a:r>
            <a:r>
              <a:rPr lang="en-GB" dirty="0" err="1" smtClean="0"/>
              <a:t>za</a:t>
            </a:r>
            <a:r>
              <a:rPr lang="en-GB" dirty="0" smtClean="0"/>
              <a:t> </a:t>
            </a:r>
            <a:r>
              <a:rPr lang="en-GB" dirty="0" err="1" smtClean="0"/>
              <a:t>kreativne</a:t>
            </a:r>
            <a:r>
              <a:rPr lang="en-GB" dirty="0" smtClean="0"/>
              <a:t> </a:t>
            </a:r>
            <a:r>
              <a:rPr lang="en-GB" dirty="0" err="1" smtClean="0"/>
              <a:t>aktivnosti</a:t>
            </a:r>
            <a:r>
              <a:rPr lang="en-GB" dirty="0" smtClean="0"/>
              <a:t> </a:t>
            </a:r>
            <a:r>
              <a:rPr lang="en-GB" dirty="0" err="1" smtClean="0"/>
              <a:t>npr</a:t>
            </a:r>
            <a:r>
              <a:rPr lang="en-GB" dirty="0" smtClean="0"/>
              <a:t>. </a:t>
            </a:r>
            <a:r>
              <a:rPr lang="en-GB" dirty="0" err="1" smtClean="0"/>
              <a:t>umetnika</a:t>
            </a:r>
            <a:r>
              <a:rPr lang="en-GB" dirty="0" smtClean="0"/>
              <a:t> </a:t>
            </a:r>
            <a:r>
              <a:rPr lang="en-GB" dirty="0" err="1" smtClean="0"/>
              <a:t>koji</a:t>
            </a:r>
            <a:r>
              <a:rPr lang="en-GB" dirty="0" smtClean="0"/>
              <a:t> ne </a:t>
            </a:r>
            <a:r>
              <a:rPr lang="en-GB" dirty="0" err="1" smtClean="0"/>
              <a:t>znaju</a:t>
            </a:r>
            <a:r>
              <a:rPr lang="en-GB" dirty="0" smtClean="0"/>
              <a:t> </a:t>
            </a:r>
            <a:r>
              <a:rPr lang="en-GB" dirty="0" err="1" smtClean="0"/>
              <a:t>unapred</a:t>
            </a:r>
            <a:r>
              <a:rPr lang="en-GB" dirty="0" smtClean="0"/>
              <a:t> </a:t>
            </a:r>
            <a:r>
              <a:rPr lang="en-GB" dirty="0" err="1" smtClean="0"/>
              <a:t>šta</a:t>
            </a:r>
            <a:r>
              <a:rPr lang="en-GB" dirty="0" smtClean="0"/>
              <a:t> </a:t>
            </a:r>
            <a:r>
              <a:rPr lang="en-GB" dirty="0" err="1" smtClean="0"/>
              <a:t>će</a:t>
            </a:r>
            <a:r>
              <a:rPr lang="en-GB" dirty="0" smtClean="0"/>
              <a:t> </a:t>
            </a:r>
            <a:r>
              <a:rPr lang="en-GB" dirty="0" err="1" smtClean="0"/>
              <a:t>ostvariti</a:t>
            </a:r>
            <a:endParaRPr lang="en-GB" dirty="0" smtClean="0"/>
          </a:p>
          <a:p>
            <a:pPr>
              <a:buNone/>
            </a:pPr>
            <a:r>
              <a:rPr lang="en-GB" dirty="0" smtClean="0"/>
              <a:t>(</a:t>
            </a:r>
            <a:r>
              <a:rPr lang="en-GB" dirty="0" err="1" smtClean="0"/>
              <a:t>Zato</a:t>
            </a:r>
            <a:r>
              <a:rPr lang="en-GB" dirty="0" smtClean="0"/>
              <a:t> </a:t>
            </a:r>
            <a:r>
              <a:rPr lang="en-GB" dirty="0" err="1" smtClean="0"/>
              <a:t>često</a:t>
            </a:r>
            <a:r>
              <a:rPr lang="en-GB" dirty="0" smtClean="0"/>
              <a:t> </a:t>
            </a:r>
            <a:r>
              <a:rPr lang="en-GB" dirty="0" err="1" smtClean="0"/>
              <a:t>umetnici</a:t>
            </a:r>
            <a:r>
              <a:rPr lang="en-GB" dirty="0" smtClean="0"/>
              <a:t> </a:t>
            </a:r>
            <a:r>
              <a:rPr lang="en-GB" dirty="0" err="1" smtClean="0"/>
              <a:t>i</a:t>
            </a:r>
            <a:r>
              <a:rPr lang="en-GB" dirty="0" smtClean="0"/>
              <a:t> </a:t>
            </a:r>
            <a:r>
              <a:rPr lang="en-GB" dirty="0" err="1" smtClean="0"/>
              <a:t>propadnu</a:t>
            </a:r>
            <a:r>
              <a:rPr lang="en-GB" dirty="0" smtClean="0"/>
              <a:t> </a:t>
            </a:r>
            <a:r>
              <a:rPr lang="en-GB" dirty="0" err="1" smtClean="0"/>
              <a:t>kad</a:t>
            </a:r>
            <a:r>
              <a:rPr lang="en-GB" dirty="0" smtClean="0"/>
              <a:t> </a:t>
            </a:r>
            <a:r>
              <a:rPr lang="en-GB" dirty="0" err="1" smtClean="0"/>
              <a:t>počnu</a:t>
            </a:r>
            <a:r>
              <a:rPr lang="en-GB" dirty="0" smtClean="0"/>
              <a:t> </a:t>
            </a:r>
            <a:r>
              <a:rPr lang="en-GB" dirty="0" err="1" smtClean="0"/>
              <a:t>da</a:t>
            </a:r>
            <a:r>
              <a:rPr lang="en-GB" dirty="0" smtClean="0"/>
              <a:t> </a:t>
            </a:r>
            <a:r>
              <a:rPr lang="en-GB" dirty="0" err="1" smtClean="0"/>
              <a:t>zarađuju</a:t>
            </a:r>
            <a:r>
              <a:rPr lang="en-GB" dirty="0" smtClean="0"/>
              <a:t>)</a:t>
            </a:r>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Kognitivne</a:t>
            </a:r>
            <a:r>
              <a:rPr lang="en-GB" dirty="0" smtClean="0"/>
              <a:t> </a:t>
            </a:r>
            <a:r>
              <a:rPr lang="en-GB" dirty="0" err="1" smtClean="0"/>
              <a:t>teorije</a:t>
            </a:r>
            <a:endParaRPr lang="en-GB" dirty="0"/>
          </a:p>
        </p:txBody>
      </p:sp>
      <p:sp>
        <p:nvSpPr>
          <p:cNvPr id="3" name="Content Placeholder 2"/>
          <p:cNvSpPr>
            <a:spLocks noGrp="1"/>
          </p:cNvSpPr>
          <p:nvPr>
            <p:ph idx="1"/>
          </p:nvPr>
        </p:nvSpPr>
        <p:spPr/>
        <p:txBody>
          <a:bodyPr>
            <a:normAutofit fontScale="85000" lnSpcReduction="10000"/>
          </a:bodyPr>
          <a:lstStyle/>
          <a:p>
            <a:r>
              <a:rPr lang="en-GB" dirty="0" err="1" smtClean="0"/>
              <a:t>Motivi</a:t>
            </a:r>
            <a:r>
              <a:rPr lang="en-GB" dirty="0" smtClean="0"/>
              <a:t> </a:t>
            </a:r>
            <a:r>
              <a:rPr lang="en-GB" dirty="0" err="1" smtClean="0"/>
              <a:t>su</a:t>
            </a:r>
            <a:r>
              <a:rPr lang="en-GB" dirty="0" smtClean="0"/>
              <a:t> </a:t>
            </a:r>
            <a:r>
              <a:rPr lang="en-GB" dirty="0" err="1" smtClean="0"/>
              <a:t>stabilne</a:t>
            </a:r>
            <a:r>
              <a:rPr lang="en-GB" dirty="0" smtClean="0"/>
              <a:t> </a:t>
            </a:r>
            <a:r>
              <a:rPr lang="en-GB" dirty="0" err="1" smtClean="0"/>
              <a:t>i</a:t>
            </a:r>
            <a:r>
              <a:rPr lang="en-GB" dirty="0" smtClean="0"/>
              <a:t> </a:t>
            </a:r>
            <a:r>
              <a:rPr lang="en-GB" dirty="0" err="1" smtClean="0"/>
              <a:t>stečene</a:t>
            </a:r>
            <a:r>
              <a:rPr lang="en-GB" dirty="0" smtClean="0"/>
              <a:t> </a:t>
            </a:r>
            <a:r>
              <a:rPr lang="en-GB" u="sng" dirty="0" err="1" smtClean="0"/>
              <a:t>dispozicije</a:t>
            </a:r>
            <a:r>
              <a:rPr lang="en-GB" dirty="0" smtClean="0"/>
              <a:t> </a:t>
            </a:r>
            <a:r>
              <a:rPr lang="en-GB" dirty="0" err="1" smtClean="0"/>
              <a:t>koje</a:t>
            </a:r>
            <a:r>
              <a:rPr lang="en-GB" dirty="0" smtClean="0"/>
              <a:t> se </a:t>
            </a:r>
            <a:r>
              <a:rPr lang="en-GB" dirty="0" err="1" smtClean="0"/>
              <a:t>baziraju</a:t>
            </a:r>
            <a:r>
              <a:rPr lang="en-GB" dirty="0" smtClean="0"/>
              <a:t> </a:t>
            </a:r>
            <a:r>
              <a:rPr lang="en-GB" dirty="0" err="1" smtClean="0"/>
              <a:t>na</a:t>
            </a:r>
            <a:r>
              <a:rPr lang="en-GB" dirty="0" smtClean="0"/>
              <a:t> </a:t>
            </a:r>
            <a:r>
              <a:rPr lang="en-GB" u="sng" dirty="0" err="1" smtClean="0"/>
              <a:t>svesti</a:t>
            </a:r>
            <a:r>
              <a:rPr lang="en-GB" u="sng" dirty="0" smtClean="0"/>
              <a:t> o </a:t>
            </a:r>
            <a:r>
              <a:rPr lang="en-GB" u="sng" dirty="0" err="1" smtClean="0"/>
              <a:t>sopstvenim</a:t>
            </a:r>
            <a:r>
              <a:rPr lang="en-GB" u="sng" dirty="0" smtClean="0"/>
              <a:t> </a:t>
            </a:r>
            <a:r>
              <a:rPr lang="en-GB" u="sng" dirty="0" err="1" smtClean="0"/>
              <a:t>mogućnostima</a:t>
            </a:r>
            <a:r>
              <a:rPr lang="en-GB" u="sng" dirty="0" smtClean="0"/>
              <a:t> u </a:t>
            </a:r>
            <a:r>
              <a:rPr lang="en-GB" u="sng" dirty="0" err="1" smtClean="0"/>
              <a:t>različitim</a:t>
            </a:r>
            <a:r>
              <a:rPr lang="en-GB" u="sng" dirty="0" smtClean="0"/>
              <a:t> </a:t>
            </a:r>
            <a:r>
              <a:rPr lang="en-GB" u="sng" dirty="0" err="1" smtClean="0"/>
              <a:t>situacijama</a:t>
            </a:r>
            <a:r>
              <a:rPr lang="en-GB" u="sng" dirty="0" smtClean="0"/>
              <a:t> </a:t>
            </a:r>
            <a:r>
              <a:rPr lang="en-GB" u="sng" dirty="0" err="1" smtClean="0"/>
              <a:t>postignuća</a:t>
            </a:r>
            <a:endParaRPr lang="en-GB" u="sng" dirty="0" smtClean="0"/>
          </a:p>
          <a:p>
            <a:endParaRPr lang="en-GB" dirty="0" smtClean="0"/>
          </a:p>
          <a:p>
            <a:pPr>
              <a:buNone/>
            </a:pPr>
            <a:r>
              <a:rPr lang="vi-VN" dirty="0" smtClean="0"/>
              <a:t>Teorija motivacije za postignućem </a:t>
            </a:r>
            <a:r>
              <a:rPr lang="sr-Latn-RS" dirty="0" smtClean="0"/>
              <a:t>(</a:t>
            </a:r>
            <a:r>
              <a:rPr lang="vi-VN" dirty="0" smtClean="0"/>
              <a:t>Etkinson i</a:t>
            </a:r>
            <a:r>
              <a:rPr lang="sr-Latn-RS" dirty="0" smtClean="0"/>
              <a:t> </a:t>
            </a:r>
            <a:r>
              <a:rPr lang="vi-VN" dirty="0" smtClean="0"/>
              <a:t>Rajnor</a:t>
            </a:r>
            <a:r>
              <a:rPr lang="sr-Latn-RS" dirty="0" smtClean="0"/>
              <a:t>)</a:t>
            </a:r>
            <a:endParaRPr lang="en-GB" dirty="0" smtClean="0"/>
          </a:p>
          <a:p>
            <a:r>
              <a:rPr lang="vi-VN" dirty="0" smtClean="0"/>
              <a:t>Potrebe se razvijaju u trajnije osobine ličnosti zahvaljujući ranom potkrepljenju i socijalizaciji </a:t>
            </a:r>
            <a:endParaRPr lang="sr-Latn-RS" dirty="0" smtClean="0"/>
          </a:p>
          <a:p>
            <a:r>
              <a:rPr lang="vi-VN" dirty="0" smtClean="0"/>
              <a:t>Tri glavna motiva: 1. </a:t>
            </a:r>
            <a:r>
              <a:rPr lang="vi-VN" u="sng" dirty="0" smtClean="0"/>
              <a:t>postignuće</a:t>
            </a:r>
            <a:r>
              <a:rPr lang="vi-VN" dirty="0" smtClean="0"/>
              <a:t> - što bolje obavljanje zadatka 2. </a:t>
            </a:r>
            <a:r>
              <a:rPr lang="vi-VN" u="sng" dirty="0" smtClean="0"/>
              <a:t>prihvaćenos</a:t>
            </a:r>
            <a:r>
              <a:rPr lang="vi-VN" dirty="0" smtClean="0"/>
              <a:t>t - prijateljstvo i podrška 3.</a:t>
            </a:r>
            <a:r>
              <a:rPr lang="vi-VN" u="sng" dirty="0" smtClean="0"/>
              <a:t> uticaj </a:t>
            </a:r>
            <a:r>
              <a:rPr lang="vi-VN" dirty="0" smtClean="0"/>
              <a:t>- kontrola okoline i događaja</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P</a:t>
            </a:r>
            <a:r>
              <a:rPr lang="sr-Latn-RS" dirty="0" smtClean="0"/>
              <a:t>rvi korak: potreba/želja</a:t>
            </a:r>
            <a:endParaRPr lang="en-GB" dirty="0" smtClean="0"/>
          </a:p>
          <a:p>
            <a:r>
              <a:rPr lang="en-GB" dirty="0" smtClean="0"/>
              <a:t>D</a:t>
            </a:r>
            <a:r>
              <a:rPr lang="sr-Latn-RS" dirty="0" smtClean="0"/>
              <a:t>rugi korak: odabir ponašanja</a:t>
            </a:r>
          </a:p>
          <a:p>
            <a:r>
              <a:rPr lang="en-GB" dirty="0" smtClean="0"/>
              <a:t>T</a:t>
            </a:r>
            <a:r>
              <a:rPr lang="sr-Latn-RS" dirty="0" smtClean="0"/>
              <a:t>reći korak: odnos prema frustraciji</a:t>
            </a:r>
          </a:p>
          <a:p>
            <a:r>
              <a:rPr lang="en-GB" dirty="0" smtClean="0"/>
              <a:t>Č</a:t>
            </a:r>
            <a:r>
              <a:rPr lang="sr-Latn-RS" dirty="0" smtClean="0"/>
              <a:t>etvrti korak: dostizanje željenog cilja/ sreća</a:t>
            </a:r>
          </a:p>
          <a:p>
            <a:r>
              <a:rPr lang="en-GB" dirty="0" smtClean="0"/>
              <a:t>P</a:t>
            </a:r>
            <a:r>
              <a:rPr lang="sr-Latn-RS" dirty="0" smtClean="0"/>
              <a:t>eti  korak: nova potreba/želja</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I</a:t>
            </a:r>
            <a:r>
              <a:rPr lang="sr-Latn-RS" dirty="0" smtClean="0"/>
              <a:t>mati</a:t>
            </a:r>
          </a:p>
          <a:p>
            <a:r>
              <a:rPr lang="en-GB" dirty="0" smtClean="0"/>
              <a:t>U</a:t>
            </a:r>
            <a:r>
              <a:rPr lang="sr-Latn-RS" dirty="0" smtClean="0"/>
              <a:t>raditi</a:t>
            </a:r>
          </a:p>
          <a:p>
            <a:r>
              <a:rPr lang="en-GB" dirty="0" smtClean="0"/>
              <a:t>P</a:t>
            </a:r>
            <a:r>
              <a:rPr lang="sr-Latn-RS" dirty="0" smtClean="0"/>
              <a:t>ostići</a:t>
            </a:r>
          </a:p>
          <a:p>
            <a:r>
              <a:rPr lang="en-GB" dirty="0" smtClean="0"/>
              <a:t>O</a:t>
            </a:r>
            <a:r>
              <a:rPr lang="sr-Latn-RS" dirty="0" smtClean="0"/>
              <a:t>stvariti </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t>
            </a:r>
            <a:r>
              <a:rPr lang="sr-Latn-RS" dirty="0" smtClean="0"/>
              <a:t>rustracija </a:t>
            </a:r>
            <a:endParaRPr lang="en-GB" dirty="0"/>
          </a:p>
        </p:txBody>
      </p:sp>
      <p:sp>
        <p:nvSpPr>
          <p:cNvPr id="3" name="Content Placeholder 2"/>
          <p:cNvSpPr>
            <a:spLocks noGrp="1"/>
          </p:cNvSpPr>
          <p:nvPr>
            <p:ph idx="1"/>
          </p:nvPr>
        </p:nvSpPr>
        <p:spPr/>
        <p:txBody>
          <a:bodyPr>
            <a:normAutofit lnSpcReduction="10000"/>
          </a:bodyPr>
          <a:lstStyle/>
          <a:p>
            <a:r>
              <a:rPr lang="en-GB" dirty="0" smtClean="0"/>
              <a:t>G</a:t>
            </a:r>
            <a:r>
              <a:rPr lang="sr-Latn-RS" dirty="0" smtClean="0"/>
              <a:t>de postoji frustracija mora biti i želje!</a:t>
            </a:r>
          </a:p>
          <a:p>
            <a:r>
              <a:rPr lang="en-GB" dirty="0" smtClean="0"/>
              <a:t>O</a:t>
            </a:r>
            <a:r>
              <a:rPr lang="sr-Latn-RS" dirty="0" smtClean="0"/>
              <a:t>tkriti šta osoba želi (šta želi ili na koji način želi da želju ispuni/bude ispunjena)</a:t>
            </a:r>
          </a:p>
          <a:p>
            <a:r>
              <a:rPr lang="en-GB" dirty="0" smtClean="0"/>
              <a:t>O</a:t>
            </a:r>
            <a:r>
              <a:rPr lang="sr-Latn-RS" dirty="0" smtClean="0"/>
              <a:t>nda odrediti strategiju u ponašanju/plan aktivnosti</a:t>
            </a:r>
            <a:endParaRPr lang="en-GB" dirty="0" smtClean="0"/>
          </a:p>
          <a:p>
            <a:endParaRPr lang="en-GB" dirty="0" smtClean="0"/>
          </a:p>
          <a:p>
            <a:r>
              <a:rPr lang="en-GB" dirty="0" err="1" smtClean="0"/>
              <a:t>Šta</a:t>
            </a:r>
            <a:r>
              <a:rPr lang="en-GB" dirty="0" smtClean="0"/>
              <a:t> </a:t>
            </a:r>
            <a:r>
              <a:rPr lang="en-GB" dirty="0" err="1" smtClean="0"/>
              <a:t>želim</a:t>
            </a:r>
            <a:r>
              <a:rPr lang="en-GB" dirty="0" smtClean="0"/>
              <a:t>? </a:t>
            </a:r>
            <a:r>
              <a:rPr lang="en-GB" dirty="0" err="1" smtClean="0"/>
              <a:t>Koju</a:t>
            </a:r>
            <a:r>
              <a:rPr lang="en-GB" dirty="0" smtClean="0"/>
              <a:t> </a:t>
            </a:r>
            <a:r>
              <a:rPr lang="en-GB" dirty="0" err="1" smtClean="0"/>
              <a:t>želju</a:t>
            </a:r>
            <a:r>
              <a:rPr lang="en-GB" dirty="0" smtClean="0"/>
              <a:t> </a:t>
            </a:r>
            <a:r>
              <a:rPr lang="en-GB" dirty="0" err="1" smtClean="0"/>
              <a:t>mogu</a:t>
            </a:r>
            <a:r>
              <a:rPr lang="en-GB" dirty="0" smtClean="0"/>
              <a:t> </a:t>
            </a:r>
            <a:r>
              <a:rPr lang="en-GB" dirty="0" err="1" smtClean="0"/>
              <a:t>da</a:t>
            </a:r>
            <a:r>
              <a:rPr lang="en-GB" dirty="0" smtClean="0"/>
              <a:t> </a:t>
            </a:r>
            <a:r>
              <a:rPr lang="en-GB" dirty="0" err="1" smtClean="0"/>
              <a:t>sabotiram</a:t>
            </a:r>
            <a:r>
              <a:rPr lang="en-GB" dirty="0" smtClean="0"/>
              <a:t> </a:t>
            </a:r>
            <a:r>
              <a:rPr lang="en-GB" dirty="0" err="1" smtClean="0"/>
              <a:t>i</a:t>
            </a:r>
            <a:r>
              <a:rPr lang="en-GB" dirty="0" smtClean="0"/>
              <a:t> </a:t>
            </a:r>
            <a:r>
              <a:rPr lang="en-GB" dirty="0" err="1" smtClean="0"/>
              <a:t>kako</a:t>
            </a:r>
            <a:r>
              <a:rPr lang="en-GB" dirty="0" smtClean="0"/>
              <a:t>? </a:t>
            </a:r>
            <a:r>
              <a:rPr lang="en-GB" dirty="0" err="1" smtClean="0"/>
              <a:t>Proraditi</a:t>
            </a:r>
            <a:r>
              <a:rPr lang="en-GB" dirty="0" smtClean="0"/>
              <a:t> “ </a:t>
            </a:r>
            <a:r>
              <a:rPr lang="en-GB" dirty="0" err="1" smtClean="0"/>
              <a:t>protivotrove</a:t>
            </a:r>
            <a:r>
              <a:rPr lang="en-GB" dirty="0" smtClean="0"/>
              <a:t>”, </a:t>
            </a:r>
            <a:r>
              <a:rPr lang="en-GB" dirty="0" err="1" smtClean="0"/>
              <a:t>odrediti</a:t>
            </a:r>
            <a:r>
              <a:rPr lang="en-GB" dirty="0" smtClean="0"/>
              <a:t> </a:t>
            </a:r>
            <a:r>
              <a:rPr lang="en-GB" dirty="0" err="1" smtClean="0"/>
              <a:t>potkrepljenje</a:t>
            </a:r>
            <a:r>
              <a:rPr lang="en-GB" dirty="0" smtClean="0"/>
              <a:t>.</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Teorija</a:t>
            </a:r>
            <a:r>
              <a:rPr lang="en-GB" dirty="0" smtClean="0"/>
              <a:t> </a:t>
            </a:r>
            <a:r>
              <a:rPr lang="en-GB" dirty="0" err="1" smtClean="0"/>
              <a:t>samoefikasnosti</a:t>
            </a:r>
            <a:endParaRPr lang="en-GB" dirty="0"/>
          </a:p>
        </p:txBody>
      </p:sp>
      <p:sp>
        <p:nvSpPr>
          <p:cNvPr id="3" name="Content Placeholder 2"/>
          <p:cNvSpPr>
            <a:spLocks noGrp="1"/>
          </p:cNvSpPr>
          <p:nvPr>
            <p:ph idx="1"/>
          </p:nvPr>
        </p:nvSpPr>
        <p:spPr/>
        <p:txBody>
          <a:bodyPr>
            <a:normAutofit fontScale="92500" lnSpcReduction="10000"/>
          </a:bodyPr>
          <a:lstStyle/>
          <a:p>
            <a:r>
              <a:rPr lang="en-GB" dirty="0" err="1" smtClean="0"/>
              <a:t>Bandura</a:t>
            </a:r>
            <a:r>
              <a:rPr lang="en-GB" dirty="0" smtClean="0"/>
              <a:t> (1977) </a:t>
            </a:r>
            <a:r>
              <a:rPr lang="en-GB" dirty="0" err="1" smtClean="0"/>
              <a:t>ga</a:t>
            </a:r>
            <a:r>
              <a:rPr lang="en-GB" dirty="0" smtClean="0"/>
              <a:t> </a:t>
            </a:r>
            <a:r>
              <a:rPr lang="en-GB" dirty="0" err="1" smtClean="0"/>
              <a:t>definiše</a:t>
            </a:r>
            <a:r>
              <a:rPr lang="en-GB" dirty="0" smtClean="0"/>
              <a:t> </a:t>
            </a:r>
            <a:r>
              <a:rPr lang="en-GB" dirty="0" err="1" smtClean="0"/>
              <a:t>kao</a:t>
            </a:r>
            <a:r>
              <a:rPr lang="en-GB" dirty="0" smtClean="0"/>
              <a:t> </a:t>
            </a:r>
            <a:r>
              <a:rPr lang="en-GB" dirty="0" err="1" smtClean="0"/>
              <a:t>uverenje</a:t>
            </a:r>
            <a:r>
              <a:rPr lang="en-GB" dirty="0" smtClean="0"/>
              <a:t> </a:t>
            </a:r>
            <a:r>
              <a:rPr lang="en-GB" dirty="0" err="1" smtClean="0"/>
              <a:t>osobe</a:t>
            </a:r>
            <a:r>
              <a:rPr lang="en-GB" dirty="0" smtClean="0"/>
              <a:t> o </a:t>
            </a:r>
            <a:r>
              <a:rPr lang="en-GB" dirty="0" err="1" smtClean="0"/>
              <a:t>vlastitim</a:t>
            </a:r>
            <a:r>
              <a:rPr lang="en-GB" dirty="0" smtClean="0"/>
              <a:t> </a:t>
            </a:r>
            <a:r>
              <a:rPr lang="vi-VN" dirty="0" smtClean="0"/>
              <a:t>sposobnostima organizovanja i izvršavanja određenih akcija potrebnih</a:t>
            </a:r>
            <a:r>
              <a:rPr lang="en-GB" dirty="0" smtClean="0"/>
              <a:t> </a:t>
            </a:r>
            <a:r>
              <a:rPr lang="it-IT" dirty="0" smtClean="0"/>
              <a:t>da bi ostvario željeni cilj.</a:t>
            </a:r>
            <a:endParaRPr lang="en-GB" dirty="0" smtClean="0"/>
          </a:p>
          <a:p>
            <a:r>
              <a:rPr lang="en-GB" dirty="0" err="1" smtClean="0"/>
              <a:t>Teorija</a:t>
            </a:r>
            <a:r>
              <a:rPr lang="en-GB" dirty="0" smtClean="0"/>
              <a:t> </a:t>
            </a:r>
            <a:r>
              <a:rPr lang="en-GB" dirty="0" err="1" smtClean="0"/>
              <a:t>samoefikasnosti</a:t>
            </a:r>
            <a:r>
              <a:rPr lang="en-GB" dirty="0" smtClean="0"/>
              <a:t> je </a:t>
            </a:r>
            <a:r>
              <a:rPr lang="en-GB" dirty="0" err="1" smtClean="0"/>
              <a:t>zasnovana</a:t>
            </a:r>
            <a:r>
              <a:rPr lang="en-GB" dirty="0" smtClean="0"/>
              <a:t> </a:t>
            </a:r>
            <a:r>
              <a:rPr lang="en-GB" dirty="0" err="1" smtClean="0"/>
              <a:t>na</a:t>
            </a:r>
            <a:r>
              <a:rPr lang="en-GB" dirty="0" smtClean="0"/>
              <a:t> </a:t>
            </a:r>
            <a:r>
              <a:rPr lang="en-GB" dirty="0" err="1" smtClean="0"/>
              <a:t>ideji</a:t>
            </a:r>
            <a:r>
              <a:rPr lang="en-GB" dirty="0" smtClean="0"/>
              <a:t> </a:t>
            </a:r>
            <a:r>
              <a:rPr lang="en-GB" u="sng" dirty="0" err="1" smtClean="0"/>
              <a:t>važnosti</a:t>
            </a:r>
            <a:r>
              <a:rPr lang="en-GB" u="sng" dirty="0" smtClean="0"/>
              <a:t> </a:t>
            </a:r>
            <a:r>
              <a:rPr lang="en-GB" u="sng" dirty="0" err="1" smtClean="0"/>
              <a:t>subjektivnog</a:t>
            </a:r>
            <a:r>
              <a:rPr lang="en-GB" u="sng" dirty="0" smtClean="0"/>
              <a:t> </a:t>
            </a:r>
            <a:r>
              <a:rPr lang="en-GB" u="sng" dirty="0" err="1" smtClean="0"/>
              <a:t>doživljaja</a:t>
            </a:r>
            <a:r>
              <a:rPr lang="en-GB" u="sng" dirty="0" smtClean="0"/>
              <a:t> </a:t>
            </a:r>
            <a:r>
              <a:rPr lang="en-GB" u="sng" dirty="0" err="1" smtClean="0"/>
              <a:t>personalne</a:t>
            </a:r>
            <a:r>
              <a:rPr lang="en-GB" u="sng" dirty="0" smtClean="0"/>
              <a:t> </a:t>
            </a:r>
            <a:r>
              <a:rPr lang="en-GB" u="sng" dirty="0" err="1" smtClean="0"/>
              <a:t>kompetencije</a:t>
            </a:r>
            <a:r>
              <a:rPr lang="en-GB" u="sng" dirty="0" smtClean="0"/>
              <a:t> u </a:t>
            </a:r>
            <a:r>
              <a:rPr lang="en-GB" u="sng" dirty="0" err="1" smtClean="0"/>
              <a:t>realizaciji</a:t>
            </a:r>
            <a:r>
              <a:rPr lang="en-GB" u="sng" dirty="0" smtClean="0"/>
              <a:t> </a:t>
            </a:r>
            <a:r>
              <a:rPr lang="en-GB" u="sng" dirty="0" err="1" smtClean="0"/>
              <a:t>različitih</a:t>
            </a:r>
            <a:r>
              <a:rPr lang="en-GB" u="sng" dirty="0" smtClean="0"/>
              <a:t> </a:t>
            </a:r>
            <a:r>
              <a:rPr lang="en-GB" u="sng" dirty="0" err="1" smtClean="0"/>
              <a:t>ciljeva</a:t>
            </a:r>
            <a:r>
              <a:rPr lang="en-GB" u="sng" dirty="0" smtClean="0"/>
              <a:t> </a:t>
            </a:r>
            <a:r>
              <a:rPr lang="en-GB" u="sng" dirty="0" err="1" smtClean="0"/>
              <a:t>i</a:t>
            </a:r>
            <a:r>
              <a:rPr lang="en-GB" u="sng" dirty="0" smtClean="0"/>
              <a:t> </a:t>
            </a:r>
            <a:r>
              <a:rPr lang="en-GB" u="sng" dirty="0" err="1" smtClean="0"/>
              <a:t>zadataka</a:t>
            </a:r>
            <a:r>
              <a:rPr lang="en-GB" dirty="0" smtClean="0"/>
              <a:t>, a ne </a:t>
            </a:r>
            <a:r>
              <a:rPr lang="en-GB" dirty="0" err="1" smtClean="0"/>
              <a:t>na</a:t>
            </a:r>
            <a:r>
              <a:rPr lang="en-GB" dirty="0" smtClean="0"/>
              <a:t> </a:t>
            </a:r>
            <a:r>
              <a:rPr lang="en-GB" dirty="0" err="1" smtClean="0"/>
              <a:t>realnim</a:t>
            </a:r>
            <a:r>
              <a:rPr lang="en-GB" dirty="0" smtClean="0"/>
              <a:t> </a:t>
            </a:r>
            <a:r>
              <a:rPr lang="en-GB" dirty="0" err="1" smtClean="0"/>
              <a:t>znanjima</a:t>
            </a:r>
            <a:r>
              <a:rPr lang="en-GB" dirty="0" smtClean="0"/>
              <a:t> </a:t>
            </a:r>
            <a:r>
              <a:rPr lang="en-GB" dirty="0" err="1" smtClean="0"/>
              <a:t>i</a:t>
            </a:r>
            <a:r>
              <a:rPr lang="en-GB" dirty="0" smtClean="0"/>
              <a:t> </a:t>
            </a:r>
            <a:r>
              <a:rPr lang="en-GB" dirty="0" err="1" smtClean="0"/>
              <a:t>veštinama</a:t>
            </a:r>
            <a:r>
              <a:rPr lang="en-GB" dirty="0" smtClean="0"/>
              <a:t>.</a:t>
            </a:r>
          </a:p>
          <a:p>
            <a:r>
              <a:rPr lang="en-GB" dirty="0" err="1" smtClean="0"/>
              <a:t>Dete</a:t>
            </a:r>
            <a:r>
              <a:rPr lang="en-GB" dirty="0" smtClean="0"/>
              <a:t> </a:t>
            </a:r>
            <a:r>
              <a:rPr lang="en-GB" dirty="0" err="1" smtClean="0"/>
              <a:t>uživa</a:t>
            </a:r>
            <a:r>
              <a:rPr lang="en-GB" dirty="0" smtClean="0"/>
              <a:t> u </a:t>
            </a:r>
            <a:r>
              <a:rPr lang="en-GB" dirty="0" err="1" smtClean="0"/>
              <a:t>aktivnostima</a:t>
            </a:r>
            <a:r>
              <a:rPr lang="en-GB" dirty="0" smtClean="0"/>
              <a:t> u </a:t>
            </a:r>
            <a:r>
              <a:rPr lang="en-GB" dirty="0" err="1" smtClean="0"/>
              <a:t>kojima</a:t>
            </a:r>
            <a:r>
              <a:rPr lang="en-GB" dirty="0" smtClean="0"/>
              <a:t> </a:t>
            </a:r>
            <a:r>
              <a:rPr lang="en-GB" dirty="0" err="1" smtClean="0"/>
              <a:t>procenjuje</a:t>
            </a:r>
            <a:r>
              <a:rPr lang="en-GB" dirty="0" smtClean="0"/>
              <a:t> </a:t>
            </a:r>
            <a:r>
              <a:rPr lang="en-GB" dirty="0" err="1" smtClean="0"/>
              <a:t>da</a:t>
            </a:r>
            <a:r>
              <a:rPr lang="en-GB" dirty="0" smtClean="0"/>
              <a:t> je </a:t>
            </a:r>
            <a:r>
              <a:rPr lang="en-GB" dirty="0" err="1" smtClean="0"/>
              <a:t>uspešno</a:t>
            </a:r>
            <a:r>
              <a:rPr lang="en-GB" dirty="0" smtClean="0"/>
              <a:t>, ne </a:t>
            </a:r>
            <a:r>
              <a:rPr lang="en-GB" dirty="0" err="1" smtClean="0"/>
              <a:t>prema</a:t>
            </a:r>
            <a:r>
              <a:rPr lang="en-GB" dirty="0" smtClean="0"/>
              <a:t> </a:t>
            </a:r>
            <a:r>
              <a:rPr lang="en-GB" dirty="0" err="1" smtClean="0"/>
              <a:t>kvalitetu</a:t>
            </a:r>
            <a:r>
              <a:rPr lang="en-GB" dirty="0" smtClean="0"/>
              <a:t> </a:t>
            </a:r>
            <a:r>
              <a:rPr lang="en-GB" dirty="0" err="1" smtClean="0"/>
              <a:t>performanse</a:t>
            </a:r>
            <a:r>
              <a:rPr lang="en-GB" dirty="0" smtClean="0"/>
              <a:t>.</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err="1" smtClean="0"/>
              <a:t>Prema</a:t>
            </a:r>
            <a:r>
              <a:rPr lang="en-GB" dirty="0" smtClean="0"/>
              <a:t> </a:t>
            </a:r>
            <a:r>
              <a:rPr lang="en-GB" dirty="0" err="1" smtClean="0"/>
              <a:t>teoriji</a:t>
            </a:r>
            <a:r>
              <a:rPr lang="en-GB" dirty="0" smtClean="0"/>
              <a:t> </a:t>
            </a:r>
            <a:r>
              <a:rPr lang="en-GB" dirty="0" err="1" smtClean="0"/>
              <a:t>samoefikasnosti</a:t>
            </a:r>
            <a:r>
              <a:rPr lang="en-GB" dirty="0" smtClean="0"/>
              <a:t> </a:t>
            </a:r>
            <a:r>
              <a:rPr lang="en-GB" dirty="0" err="1" smtClean="0"/>
              <a:t>postoje</a:t>
            </a:r>
            <a:r>
              <a:rPr lang="en-GB" dirty="0" smtClean="0"/>
              <a:t> </a:t>
            </a:r>
            <a:r>
              <a:rPr lang="en-GB" dirty="0" err="1" smtClean="0"/>
              <a:t>dva</a:t>
            </a:r>
            <a:r>
              <a:rPr lang="en-GB" dirty="0" smtClean="0"/>
              <a:t> </a:t>
            </a:r>
            <a:r>
              <a:rPr lang="en-GB" dirty="0" err="1" smtClean="0"/>
              <a:t>osnovna</a:t>
            </a:r>
            <a:r>
              <a:rPr lang="en-GB" dirty="0" smtClean="0"/>
              <a:t> </a:t>
            </a:r>
            <a:r>
              <a:rPr lang="en-GB" dirty="0" err="1" smtClean="0"/>
              <a:t>tipa</a:t>
            </a:r>
            <a:r>
              <a:rPr lang="en-GB" dirty="0" smtClean="0"/>
              <a:t> </a:t>
            </a:r>
            <a:r>
              <a:rPr lang="en-GB" dirty="0" err="1" smtClean="0"/>
              <a:t>očekivanja</a:t>
            </a:r>
            <a:r>
              <a:rPr lang="en-GB" dirty="0" smtClean="0"/>
              <a:t> u </a:t>
            </a:r>
            <a:r>
              <a:rPr lang="en-GB" dirty="0" err="1" smtClean="0"/>
              <a:t>procesu</a:t>
            </a:r>
            <a:r>
              <a:rPr lang="en-GB" dirty="0" smtClean="0"/>
              <a:t> </a:t>
            </a:r>
            <a:r>
              <a:rPr lang="en-GB" dirty="0" err="1" smtClean="0"/>
              <a:t>realizacije</a:t>
            </a:r>
            <a:r>
              <a:rPr lang="en-GB" dirty="0" smtClean="0"/>
              <a:t> </a:t>
            </a:r>
            <a:r>
              <a:rPr lang="en-GB" dirty="0" err="1" smtClean="0"/>
              <a:t>ponašanja</a:t>
            </a:r>
            <a:r>
              <a:rPr lang="en-GB" dirty="0" smtClean="0"/>
              <a:t> </a:t>
            </a:r>
            <a:r>
              <a:rPr lang="en-GB" dirty="0" err="1" smtClean="0"/>
              <a:t>usmerenog</a:t>
            </a:r>
            <a:r>
              <a:rPr lang="en-GB" dirty="0" smtClean="0"/>
              <a:t> ka </a:t>
            </a:r>
            <a:r>
              <a:rPr lang="en-GB" dirty="0" err="1" smtClean="0"/>
              <a:t>cilju</a:t>
            </a:r>
            <a:r>
              <a:rPr lang="en-GB" dirty="0" smtClean="0"/>
              <a:t>: </a:t>
            </a:r>
          </a:p>
          <a:p>
            <a:pPr marL="514350" indent="-514350">
              <a:buAutoNum type="alphaLcParenR"/>
            </a:pPr>
            <a:r>
              <a:rPr lang="en-GB" dirty="0" err="1" smtClean="0"/>
              <a:t>očekivanje</a:t>
            </a:r>
            <a:r>
              <a:rPr lang="en-GB" dirty="0" smtClean="0"/>
              <a:t> </a:t>
            </a:r>
            <a:r>
              <a:rPr lang="en-GB" dirty="0" err="1" smtClean="0"/>
              <a:t>personalne</a:t>
            </a:r>
            <a:r>
              <a:rPr lang="en-GB" dirty="0" smtClean="0"/>
              <a:t> </a:t>
            </a:r>
            <a:r>
              <a:rPr lang="en-GB" dirty="0" err="1" smtClean="0"/>
              <a:t>efikasnosti</a:t>
            </a:r>
            <a:r>
              <a:rPr lang="en-GB" dirty="0" smtClean="0"/>
              <a:t>  </a:t>
            </a:r>
            <a:r>
              <a:rPr lang="pl-PL" dirty="0" smtClean="0"/>
              <a:t>(</a:t>
            </a:r>
            <a:r>
              <a:rPr lang="en-GB" u="sng" dirty="0" err="1" smtClean="0"/>
              <a:t>ja</a:t>
            </a:r>
            <a:r>
              <a:rPr lang="en-GB" u="sng" dirty="0" smtClean="0"/>
              <a:t> to </a:t>
            </a:r>
            <a:r>
              <a:rPr lang="en-GB" u="sng" dirty="0" err="1" smtClean="0"/>
              <a:t>mogu</a:t>
            </a:r>
            <a:r>
              <a:rPr lang="en-GB" dirty="0" smtClean="0"/>
              <a:t>/ne </a:t>
            </a:r>
            <a:r>
              <a:rPr lang="en-GB" dirty="0" err="1" smtClean="0"/>
              <a:t>mogu</a:t>
            </a:r>
            <a:r>
              <a:rPr lang="en-GB" dirty="0" smtClean="0"/>
              <a:t> -</a:t>
            </a:r>
            <a:r>
              <a:rPr lang="pl-PL" dirty="0" smtClean="0"/>
              <a:t>uverenje pojedinca da je sposoban ili nije da realizuje potrebno ponašanje)</a:t>
            </a:r>
            <a:r>
              <a:rPr lang="en-GB" dirty="0" smtClean="0"/>
              <a:t> </a:t>
            </a:r>
            <a:r>
              <a:rPr lang="en-GB" dirty="0" err="1" smtClean="0"/>
              <a:t>i</a:t>
            </a:r>
            <a:r>
              <a:rPr lang="en-GB" dirty="0" smtClean="0"/>
              <a:t> </a:t>
            </a:r>
          </a:p>
          <a:p>
            <a:pPr marL="514350" indent="-514350">
              <a:buAutoNum type="alphaLcParenR"/>
            </a:pPr>
            <a:r>
              <a:rPr lang="en-GB" dirty="0" err="1" smtClean="0"/>
              <a:t>očekivanje</a:t>
            </a:r>
            <a:r>
              <a:rPr lang="en-GB" dirty="0" smtClean="0"/>
              <a:t> </a:t>
            </a:r>
            <a:r>
              <a:rPr lang="en-GB" dirty="0" err="1" smtClean="0"/>
              <a:t>ishoda</a:t>
            </a:r>
            <a:r>
              <a:rPr lang="en-GB" dirty="0" smtClean="0"/>
              <a:t> (</a:t>
            </a:r>
            <a:r>
              <a:rPr lang="en-GB" dirty="0" err="1" smtClean="0"/>
              <a:t>ako</a:t>
            </a:r>
            <a:r>
              <a:rPr lang="en-GB" dirty="0" smtClean="0"/>
              <a:t> </a:t>
            </a:r>
            <a:r>
              <a:rPr lang="en-GB" dirty="0" err="1" smtClean="0"/>
              <a:t>nastavim</a:t>
            </a:r>
            <a:r>
              <a:rPr lang="en-GB" dirty="0" smtClean="0"/>
              <a:t>, </a:t>
            </a:r>
            <a:r>
              <a:rPr lang="en-GB" dirty="0" err="1" smtClean="0"/>
              <a:t>radim</a:t>
            </a:r>
            <a:r>
              <a:rPr lang="en-GB" dirty="0" smtClean="0"/>
              <a:t>, </a:t>
            </a:r>
            <a:r>
              <a:rPr lang="en-GB" u="sng" dirty="0" err="1" smtClean="0"/>
              <a:t>uspeću</a:t>
            </a:r>
            <a:r>
              <a:rPr lang="en-GB" dirty="0" smtClean="0"/>
              <a:t> -</a:t>
            </a:r>
            <a:r>
              <a:rPr lang="en-GB" dirty="0" err="1" smtClean="0"/>
              <a:t>odnosi</a:t>
            </a:r>
            <a:r>
              <a:rPr lang="en-GB" dirty="0" smtClean="0"/>
              <a:t> se </a:t>
            </a:r>
            <a:r>
              <a:rPr lang="en-GB" dirty="0" err="1" smtClean="0"/>
              <a:t>na</a:t>
            </a:r>
            <a:r>
              <a:rPr lang="en-GB" dirty="0" smtClean="0"/>
              <a:t> </a:t>
            </a:r>
            <a:r>
              <a:rPr lang="en-GB" dirty="0" err="1" smtClean="0"/>
              <a:t>verovanje</a:t>
            </a:r>
            <a:r>
              <a:rPr lang="en-GB" dirty="0" smtClean="0"/>
              <a:t> </a:t>
            </a:r>
            <a:r>
              <a:rPr lang="en-GB" dirty="0" err="1" smtClean="0"/>
              <a:t>pojedinca</a:t>
            </a:r>
            <a:r>
              <a:rPr lang="en-GB" dirty="0" smtClean="0"/>
              <a:t> </a:t>
            </a:r>
            <a:r>
              <a:rPr lang="en-GB" dirty="0" err="1" smtClean="0"/>
              <a:t>da</a:t>
            </a:r>
            <a:r>
              <a:rPr lang="en-GB" dirty="0" smtClean="0"/>
              <a:t> </a:t>
            </a:r>
            <a:r>
              <a:rPr lang="en-GB" dirty="0" err="1" smtClean="0"/>
              <a:t>će</a:t>
            </a:r>
            <a:r>
              <a:rPr lang="en-GB" dirty="0" smtClean="0"/>
              <a:t> </a:t>
            </a:r>
            <a:r>
              <a:rPr lang="en-GB" dirty="0" err="1" smtClean="0"/>
              <a:t>neko</a:t>
            </a:r>
            <a:r>
              <a:rPr lang="en-GB" dirty="0" smtClean="0"/>
              <a:t> </a:t>
            </a:r>
            <a:r>
              <a:rPr lang="en-GB" dirty="0" err="1" smtClean="0"/>
              <a:t>ponašanje</a:t>
            </a:r>
            <a:r>
              <a:rPr lang="en-GB" dirty="0" smtClean="0"/>
              <a:t> </a:t>
            </a:r>
            <a:r>
              <a:rPr lang="en-GB" dirty="0" err="1" smtClean="0"/>
              <a:t>dovesti</a:t>
            </a:r>
            <a:r>
              <a:rPr lang="en-GB" dirty="0" smtClean="0"/>
              <a:t> </a:t>
            </a:r>
            <a:r>
              <a:rPr lang="en-GB" dirty="0" err="1" smtClean="0"/>
              <a:t>ili</a:t>
            </a:r>
            <a:r>
              <a:rPr lang="en-GB" dirty="0" smtClean="0"/>
              <a:t> </a:t>
            </a:r>
            <a:r>
              <a:rPr lang="en-GB" dirty="0" err="1" smtClean="0"/>
              <a:t>neće</a:t>
            </a:r>
            <a:r>
              <a:rPr lang="en-GB" dirty="0" smtClean="0"/>
              <a:t> </a:t>
            </a:r>
            <a:r>
              <a:rPr lang="en-GB" dirty="0" err="1" smtClean="0"/>
              <a:t>dovesti</a:t>
            </a:r>
            <a:r>
              <a:rPr lang="en-GB" dirty="0" smtClean="0"/>
              <a:t> do </a:t>
            </a:r>
            <a:r>
              <a:rPr lang="en-GB" dirty="0" err="1" smtClean="0"/>
              <a:t>željenog</a:t>
            </a:r>
            <a:r>
              <a:rPr lang="en-GB" dirty="0" smtClean="0"/>
              <a:t> </a:t>
            </a:r>
            <a:r>
              <a:rPr lang="en-GB" dirty="0" err="1" smtClean="0"/>
              <a:t>ishoda</a:t>
            </a:r>
            <a:r>
              <a:rPr lang="en-GB" dirty="0" smtClean="0"/>
              <a:t>). </a:t>
            </a:r>
          </a:p>
          <a:p>
            <a:pPr marL="514350" indent="-514350">
              <a:buNone/>
            </a:pPr>
            <a:r>
              <a:rPr lang="en-GB" dirty="0" err="1" smtClean="0"/>
              <a:t>Smatra</a:t>
            </a:r>
            <a:r>
              <a:rPr lang="en-GB" dirty="0" smtClean="0"/>
              <a:t> se </a:t>
            </a:r>
            <a:r>
              <a:rPr lang="en-GB" dirty="0" err="1" smtClean="0"/>
              <a:t>da</a:t>
            </a:r>
            <a:r>
              <a:rPr lang="en-GB" dirty="0" smtClean="0"/>
              <a:t> </a:t>
            </a:r>
            <a:r>
              <a:rPr lang="en-GB" dirty="0" err="1" smtClean="0"/>
              <a:t>kada</a:t>
            </a:r>
            <a:r>
              <a:rPr lang="en-GB" dirty="0" smtClean="0"/>
              <a:t> </a:t>
            </a:r>
            <a:r>
              <a:rPr lang="en-GB" dirty="0" err="1" smtClean="0"/>
              <a:t>su</a:t>
            </a:r>
            <a:r>
              <a:rPr lang="en-GB" dirty="0" smtClean="0"/>
              <a:t> </a:t>
            </a:r>
            <a:r>
              <a:rPr lang="en-GB" dirty="0" err="1" smtClean="0"/>
              <a:t>ciljevi</a:t>
            </a:r>
            <a:r>
              <a:rPr lang="en-GB" dirty="0" smtClean="0"/>
              <a:t> </a:t>
            </a:r>
            <a:r>
              <a:rPr lang="en-GB" dirty="0" err="1" smtClean="0"/>
              <a:t>konkretni</a:t>
            </a:r>
            <a:r>
              <a:rPr lang="en-GB" dirty="0" smtClean="0"/>
              <a:t>, </a:t>
            </a:r>
            <a:r>
              <a:rPr lang="en-GB" dirty="0" err="1" smtClean="0"/>
              <a:t>specifični</a:t>
            </a:r>
            <a:r>
              <a:rPr lang="en-GB" dirty="0" smtClean="0"/>
              <a:t> </a:t>
            </a:r>
            <a:r>
              <a:rPr lang="en-GB" dirty="0" err="1" smtClean="0"/>
              <a:t>i</a:t>
            </a:r>
            <a:r>
              <a:rPr lang="en-GB" dirty="0" smtClean="0"/>
              <a:t> </a:t>
            </a:r>
            <a:r>
              <a:rPr lang="en-GB" dirty="0" err="1" smtClean="0"/>
              <a:t>vremenski</a:t>
            </a:r>
            <a:r>
              <a:rPr lang="en-GB" dirty="0" smtClean="0"/>
              <a:t> </a:t>
            </a:r>
            <a:r>
              <a:rPr lang="en-GB" dirty="0" err="1" smtClean="0"/>
              <a:t>smešteni</a:t>
            </a:r>
            <a:r>
              <a:rPr lang="en-GB" dirty="0" smtClean="0"/>
              <a:t> u </a:t>
            </a:r>
            <a:r>
              <a:rPr lang="en-GB" dirty="0" err="1" smtClean="0"/>
              <a:t>bližoj</a:t>
            </a:r>
            <a:r>
              <a:rPr lang="en-GB" dirty="0" smtClean="0"/>
              <a:t> </a:t>
            </a:r>
            <a:r>
              <a:rPr lang="vi-VN" dirty="0" smtClean="0"/>
              <a:t>budućnosti, obezbeđuju veću motivaciju i efikasnost, u odnosu na ciljeve</a:t>
            </a:r>
            <a:r>
              <a:rPr lang="en-GB" dirty="0" smtClean="0"/>
              <a:t> </a:t>
            </a:r>
            <a:r>
              <a:rPr lang="en-GB" dirty="0" err="1" smtClean="0"/>
              <a:t>koji</a:t>
            </a:r>
            <a:r>
              <a:rPr lang="en-GB" dirty="0" smtClean="0"/>
              <a:t> </a:t>
            </a:r>
            <a:r>
              <a:rPr lang="en-GB" dirty="0" err="1" smtClean="0"/>
              <a:t>su</a:t>
            </a:r>
            <a:r>
              <a:rPr lang="en-GB" dirty="0" smtClean="0"/>
              <a:t> </a:t>
            </a:r>
            <a:r>
              <a:rPr lang="en-GB" dirty="0" err="1" smtClean="0"/>
              <a:t>apstraktni</a:t>
            </a:r>
            <a:r>
              <a:rPr lang="en-GB" dirty="0" smtClean="0"/>
              <a:t>, </a:t>
            </a:r>
            <a:r>
              <a:rPr lang="en-GB" dirty="0" err="1" smtClean="0"/>
              <a:t>nejasni</a:t>
            </a:r>
            <a:r>
              <a:rPr lang="en-GB" dirty="0" smtClean="0"/>
              <a:t> </a:t>
            </a:r>
            <a:r>
              <a:rPr lang="en-GB" dirty="0" err="1" smtClean="0"/>
              <a:t>i</a:t>
            </a:r>
            <a:r>
              <a:rPr lang="en-GB" dirty="0" smtClean="0"/>
              <a:t> </a:t>
            </a:r>
            <a:r>
              <a:rPr lang="en-GB" dirty="0" err="1" smtClean="0"/>
              <a:t>smešteni</a:t>
            </a:r>
            <a:r>
              <a:rPr lang="en-GB" dirty="0" smtClean="0"/>
              <a:t> u </a:t>
            </a:r>
            <a:r>
              <a:rPr lang="en-GB" dirty="0" err="1" smtClean="0"/>
              <a:t>dalekoj</a:t>
            </a:r>
            <a:r>
              <a:rPr lang="en-GB" dirty="0" smtClean="0"/>
              <a:t> </a:t>
            </a:r>
            <a:r>
              <a:rPr lang="en-GB" dirty="0" err="1" smtClean="0"/>
              <a:t>budućnosti</a:t>
            </a:r>
            <a:r>
              <a:rPr lang="en-GB" dirty="0" smtClean="0"/>
              <a:t>.</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err="1" smtClean="0"/>
              <a:t>Samoefikasnost</a:t>
            </a:r>
            <a:r>
              <a:rPr lang="en-GB" dirty="0" smtClean="0"/>
              <a:t> se ne </a:t>
            </a:r>
            <a:r>
              <a:rPr lang="en-GB" dirty="0" err="1" smtClean="0"/>
              <a:t>nasleđuje</a:t>
            </a:r>
            <a:r>
              <a:rPr lang="en-GB" dirty="0" smtClean="0"/>
              <a:t> </a:t>
            </a:r>
            <a:r>
              <a:rPr lang="en-GB" dirty="0" err="1" smtClean="0"/>
              <a:t>već</a:t>
            </a:r>
            <a:r>
              <a:rPr lang="en-GB" dirty="0" smtClean="0"/>
              <a:t> se </a:t>
            </a:r>
            <a:r>
              <a:rPr lang="en-GB" dirty="0" err="1" smtClean="0"/>
              <a:t>razvija</a:t>
            </a:r>
            <a:r>
              <a:rPr lang="en-GB" dirty="0" smtClean="0"/>
              <a:t> </a:t>
            </a:r>
            <a:r>
              <a:rPr lang="en-GB" dirty="0" err="1" smtClean="0"/>
              <a:t>tokom</a:t>
            </a:r>
            <a:r>
              <a:rPr lang="en-GB" dirty="0" smtClean="0"/>
              <a:t> </a:t>
            </a:r>
            <a:r>
              <a:rPr lang="en-GB" dirty="0" err="1" smtClean="0"/>
              <a:t>vremena</a:t>
            </a:r>
            <a:r>
              <a:rPr lang="en-GB" dirty="0" smtClean="0"/>
              <a:t> </a:t>
            </a:r>
            <a:r>
              <a:rPr lang="en-GB" dirty="0" err="1" smtClean="0"/>
              <a:t>i</a:t>
            </a:r>
            <a:r>
              <a:rPr lang="en-GB" dirty="0" smtClean="0"/>
              <a:t> </a:t>
            </a:r>
            <a:r>
              <a:rPr lang="en-GB" dirty="0" err="1" smtClean="0"/>
              <a:t>bogaćenjem</a:t>
            </a:r>
            <a:r>
              <a:rPr lang="en-GB" dirty="0" smtClean="0"/>
              <a:t> </a:t>
            </a:r>
            <a:r>
              <a:rPr lang="en-GB" dirty="0" err="1" smtClean="0"/>
              <a:t>iskustva</a:t>
            </a:r>
            <a:r>
              <a:rPr lang="en-GB" dirty="0" smtClean="0"/>
              <a:t>, </a:t>
            </a:r>
            <a:r>
              <a:rPr lang="en-GB" dirty="0" err="1" smtClean="0"/>
              <a:t>počev</a:t>
            </a:r>
            <a:r>
              <a:rPr lang="en-GB" dirty="0" smtClean="0"/>
              <a:t> </a:t>
            </a:r>
            <a:r>
              <a:rPr lang="en-GB" dirty="0" err="1" smtClean="0"/>
              <a:t>od</a:t>
            </a:r>
            <a:r>
              <a:rPr lang="en-GB" dirty="0" smtClean="0"/>
              <a:t> </a:t>
            </a:r>
            <a:r>
              <a:rPr lang="en-GB" dirty="0" err="1" smtClean="0"/>
              <a:t>detinjstva</a:t>
            </a:r>
            <a:r>
              <a:rPr lang="en-GB" dirty="0" smtClean="0"/>
              <a:t> (Maddux, 2002). U </a:t>
            </a:r>
            <a:r>
              <a:rPr lang="en-GB" dirty="0" err="1" smtClean="0"/>
              <a:t>literaturi</a:t>
            </a:r>
            <a:r>
              <a:rPr lang="en-GB" dirty="0" smtClean="0"/>
              <a:t> se </a:t>
            </a:r>
            <a:r>
              <a:rPr lang="en-GB" dirty="0" err="1" smtClean="0"/>
              <a:t>najčešće</a:t>
            </a:r>
            <a:r>
              <a:rPr lang="en-GB" dirty="0" smtClean="0"/>
              <a:t> </a:t>
            </a:r>
            <a:r>
              <a:rPr lang="en-GB" dirty="0" err="1" smtClean="0"/>
              <a:t>navode</a:t>
            </a:r>
            <a:r>
              <a:rPr lang="en-GB" dirty="0" smtClean="0"/>
              <a:t> </a:t>
            </a:r>
            <a:r>
              <a:rPr lang="en-GB" dirty="0" err="1" smtClean="0"/>
              <a:t>četiri</a:t>
            </a:r>
            <a:r>
              <a:rPr lang="en-GB" dirty="0" smtClean="0"/>
              <a:t> </a:t>
            </a:r>
            <a:r>
              <a:rPr lang="en-GB" dirty="0" err="1" smtClean="0"/>
              <a:t>primarna</a:t>
            </a:r>
            <a:r>
              <a:rPr lang="en-GB" dirty="0" smtClean="0"/>
              <a:t> </a:t>
            </a:r>
            <a:r>
              <a:rPr lang="en-GB" dirty="0" err="1" smtClean="0"/>
              <a:t>izvora</a:t>
            </a:r>
            <a:r>
              <a:rPr lang="en-GB" dirty="0" smtClean="0"/>
              <a:t> </a:t>
            </a:r>
            <a:r>
              <a:rPr lang="en-GB" dirty="0" err="1" smtClean="0"/>
              <a:t>informacija</a:t>
            </a:r>
            <a:r>
              <a:rPr lang="en-GB" dirty="0" smtClean="0"/>
              <a:t> </a:t>
            </a:r>
            <a:r>
              <a:rPr lang="en-GB" dirty="0" err="1" smtClean="0"/>
              <a:t>na</a:t>
            </a:r>
            <a:r>
              <a:rPr lang="en-GB" dirty="0" smtClean="0"/>
              <a:t> </a:t>
            </a:r>
            <a:r>
              <a:rPr lang="en-GB" dirty="0" err="1" smtClean="0"/>
              <a:t>kojima</a:t>
            </a:r>
            <a:r>
              <a:rPr lang="en-GB" dirty="0" smtClean="0"/>
              <a:t> se </a:t>
            </a:r>
            <a:r>
              <a:rPr lang="en-GB" dirty="0" err="1" smtClean="0"/>
              <a:t>bazira</a:t>
            </a:r>
            <a:r>
              <a:rPr lang="en-GB" dirty="0" smtClean="0"/>
              <a:t> </a:t>
            </a:r>
            <a:r>
              <a:rPr lang="en-GB" dirty="0" err="1" smtClean="0"/>
              <a:t>lična</a:t>
            </a:r>
            <a:r>
              <a:rPr lang="en-GB" dirty="0" smtClean="0"/>
              <a:t> </a:t>
            </a:r>
            <a:r>
              <a:rPr lang="en-GB" dirty="0" err="1" smtClean="0"/>
              <a:t>efikasnost</a:t>
            </a:r>
            <a:r>
              <a:rPr lang="en-GB" dirty="0" smtClean="0"/>
              <a:t>:</a:t>
            </a:r>
          </a:p>
          <a:p>
            <a:r>
              <a:rPr lang="en-GB" i="1" dirty="0" err="1" smtClean="0"/>
              <a:t>Vlastito</a:t>
            </a:r>
            <a:r>
              <a:rPr lang="en-GB" i="1" dirty="0" smtClean="0"/>
              <a:t> </a:t>
            </a:r>
            <a:r>
              <a:rPr lang="en-GB" i="1" dirty="0" err="1" smtClean="0"/>
              <a:t>iskustvo</a:t>
            </a:r>
            <a:endParaRPr lang="en-GB" i="1" dirty="0" smtClean="0"/>
          </a:p>
          <a:p>
            <a:r>
              <a:rPr lang="pl-PL" i="1" dirty="0" smtClean="0"/>
              <a:t>Posredno iskustvo (modelovanje po uzoru)</a:t>
            </a:r>
            <a:r>
              <a:rPr lang="en-GB" i="1" dirty="0" smtClean="0"/>
              <a:t> (</a:t>
            </a:r>
            <a:r>
              <a:rPr lang="en-GB" i="1" dirty="0" err="1" smtClean="0"/>
              <a:t>ako</a:t>
            </a:r>
            <a:r>
              <a:rPr lang="en-GB" i="1" dirty="0" smtClean="0"/>
              <a:t> </a:t>
            </a:r>
            <a:r>
              <a:rPr lang="en-GB" i="1" dirty="0" err="1" smtClean="0"/>
              <a:t>mogu</a:t>
            </a:r>
            <a:r>
              <a:rPr lang="en-GB" i="1" dirty="0" smtClean="0"/>
              <a:t> </a:t>
            </a:r>
            <a:r>
              <a:rPr lang="en-GB" i="1" dirty="0" err="1" smtClean="0"/>
              <a:t>drugi</a:t>
            </a:r>
            <a:r>
              <a:rPr lang="en-GB" i="1" dirty="0" smtClean="0"/>
              <a:t> </a:t>
            </a:r>
            <a:r>
              <a:rPr lang="en-GB" i="1" dirty="0" err="1" smtClean="0"/>
              <a:t>mogu</a:t>
            </a:r>
            <a:r>
              <a:rPr lang="en-GB" i="1" dirty="0" smtClean="0"/>
              <a:t> </a:t>
            </a:r>
            <a:r>
              <a:rPr lang="en-GB" i="1" dirty="0" err="1" smtClean="0"/>
              <a:t>i</a:t>
            </a:r>
            <a:r>
              <a:rPr lang="en-GB" i="1" dirty="0" smtClean="0"/>
              <a:t> </a:t>
            </a:r>
            <a:r>
              <a:rPr lang="en-GB" i="1" dirty="0" err="1" smtClean="0"/>
              <a:t>ja</a:t>
            </a:r>
            <a:r>
              <a:rPr lang="en-GB" i="1" dirty="0" smtClean="0"/>
              <a:t>)</a:t>
            </a:r>
          </a:p>
          <a:p>
            <a:r>
              <a:rPr lang="it-IT" i="1" dirty="0" smtClean="0"/>
              <a:t>Verbalna persuazija (socijalni signali) – </a:t>
            </a:r>
            <a:r>
              <a:rPr lang="nn-NO" dirty="0" smtClean="0"/>
              <a:t>ohrabrenja „ti to možeš’, „veruj </a:t>
            </a:r>
            <a:r>
              <a:rPr lang="en-GB" dirty="0" smtClean="0"/>
              <a:t>u </a:t>
            </a:r>
            <a:r>
              <a:rPr lang="en-GB" dirty="0" err="1" smtClean="0"/>
              <a:t>sebe</a:t>
            </a:r>
            <a:r>
              <a:rPr lang="en-GB" dirty="0" smtClean="0"/>
              <a:t>“ </a:t>
            </a:r>
            <a:r>
              <a:rPr lang="en-GB" dirty="0" err="1" smtClean="0"/>
              <a:t>i</a:t>
            </a:r>
            <a:r>
              <a:rPr lang="en-GB" dirty="0" smtClean="0"/>
              <a:t> sl.); </a:t>
            </a:r>
            <a:r>
              <a:rPr lang="en-GB" dirty="0" err="1" smtClean="0"/>
              <a:t>bitno</a:t>
            </a:r>
            <a:r>
              <a:rPr lang="en-GB" dirty="0" smtClean="0"/>
              <a:t> je </a:t>
            </a:r>
            <a:r>
              <a:rPr lang="en-GB" dirty="0" err="1" smtClean="0"/>
              <a:t>i</a:t>
            </a:r>
            <a:r>
              <a:rPr lang="en-GB" dirty="0" smtClean="0"/>
              <a:t> </a:t>
            </a:r>
            <a:r>
              <a:rPr lang="en-GB" dirty="0" err="1" smtClean="0"/>
              <a:t>ko</a:t>
            </a:r>
            <a:r>
              <a:rPr lang="en-GB" dirty="0" smtClean="0"/>
              <a:t> </a:t>
            </a:r>
            <a:r>
              <a:rPr lang="en-GB" dirty="0" err="1" smtClean="0"/>
              <a:t>pohvaljuje</a:t>
            </a:r>
            <a:endParaRPr lang="en-GB" dirty="0" smtClean="0"/>
          </a:p>
          <a:p>
            <a:r>
              <a:rPr lang="en-GB" i="1" dirty="0" err="1" smtClean="0"/>
              <a:t>Psihofiziološko</a:t>
            </a:r>
            <a:r>
              <a:rPr lang="en-GB" i="1" dirty="0" smtClean="0"/>
              <a:t> </a:t>
            </a:r>
            <a:r>
              <a:rPr lang="en-GB" i="1" dirty="0" err="1" smtClean="0"/>
              <a:t>stanje</a:t>
            </a:r>
            <a:endParaRPr lang="en-GB" i="1" dirty="0" smtClean="0"/>
          </a:p>
          <a:p>
            <a:r>
              <a:rPr lang="en-GB" i="1" dirty="0" err="1" smtClean="0"/>
              <a:t>Imaginativno</a:t>
            </a:r>
            <a:r>
              <a:rPr lang="en-GB" i="1" dirty="0" smtClean="0"/>
              <a:t> </a:t>
            </a:r>
            <a:r>
              <a:rPr lang="en-GB" i="1" dirty="0" err="1" smtClean="0"/>
              <a:t>iskustvo</a:t>
            </a:r>
            <a:endParaRPr lang="en-GB" dirty="0" smtClean="0"/>
          </a:p>
          <a:p>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dirty="0" err="1" smtClean="0"/>
              <a:t>osobe</a:t>
            </a:r>
            <a:r>
              <a:rPr lang="en-GB" dirty="0" smtClean="0"/>
              <a:t> </a:t>
            </a:r>
            <a:r>
              <a:rPr lang="en-GB" dirty="0" err="1" smtClean="0"/>
              <a:t>sa</a:t>
            </a:r>
            <a:r>
              <a:rPr lang="en-GB" dirty="0" smtClean="0"/>
              <a:t> </a:t>
            </a:r>
            <a:r>
              <a:rPr lang="en-GB" dirty="0" err="1" smtClean="0"/>
              <a:t>visokim</a:t>
            </a:r>
            <a:r>
              <a:rPr lang="en-GB" dirty="0" smtClean="0"/>
              <a:t> </a:t>
            </a:r>
            <a:r>
              <a:rPr lang="en-GB" dirty="0" err="1" smtClean="0"/>
              <a:t>nivoom</a:t>
            </a:r>
            <a:r>
              <a:rPr lang="en-GB" dirty="0" smtClean="0"/>
              <a:t> </a:t>
            </a:r>
            <a:r>
              <a:rPr lang="en-GB" dirty="0" err="1" smtClean="0"/>
              <a:t>samoefikasnosti</a:t>
            </a:r>
            <a:r>
              <a:rPr lang="en-GB" dirty="0" smtClean="0"/>
              <a:t>, </a:t>
            </a:r>
            <a:r>
              <a:rPr lang="en-GB" dirty="0" err="1" smtClean="0"/>
              <a:t>zahvaljujući</a:t>
            </a:r>
            <a:r>
              <a:rPr lang="en-GB" dirty="0" smtClean="0"/>
              <a:t> </a:t>
            </a:r>
            <a:r>
              <a:rPr lang="en-GB" dirty="0" err="1" smtClean="0"/>
              <a:t>svojim</a:t>
            </a:r>
            <a:r>
              <a:rPr lang="en-GB" dirty="0" smtClean="0"/>
              <a:t> </a:t>
            </a:r>
            <a:r>
              <a:rPr lang="en-GB" dirty="0" err="1" smtClean="0"/>
              <a:t>interesovanjima</a:t>
            </a:r>
            <a:r>
              <a:rPr lang="en-GB" dirty="0" smtClean="0"/>
              <a:t> </a:t>
            </a:r>
            <a:r>
              <a:rPr lang="en-GB" dirty="0" err="1" smtClean="0"/>
              <a:t>i</a:t>
            </a:r>
            <a:r>
              <a:rPr lang="en-GB" dirty="0" smtClean="0"/>
              <a:t> </a:t>
            </a:r>
            <a:r>
              <a:rPr lang="en-GB" dirty="0" err="1" smtClean="0"/>
              <a:t>motivaciji</a:t>
            </a:r>
            <a:r>
              <a:rPr lang="en-GB" dirty="0" smtClean="0"/>
              <a:t> </a:t>
            </a:r>
            <a:r>
              <a:rPr lang="en-GB" dirty="0" err="1" smtClean="0"/>
              <a:t>kako</a:t>
            </a:r>
            <a:r>
              <a:rPr lang="en-GB" dirty="0" smtClean="0"/>
              <a:t> </a:t>
            </a:r>
            <a:r>
              <a:rPr lang="en-GB" dirty="0" err="1" smtClean="0"/>
              <a:t>da</a:t>
            </a:r>
            <a:r>
              <a:rPr lang="en-GB" dirty="0" smtClean="0"/>
              <a:t> </a:t>
            </a:r>
            <a:r>
              <a:rPr lang="en-GB" dirty="0" err="1" smtClean="0"/>
              <a:t>nešto</a:t>
            </a:r>
            <a:r>
              <a:rPr lang="en-GB" dirty="0" smtClean="0"/>
              <a:t> </a:t>
            </a:r>
            <a:r>
              <a:rPr lang="en-GB" dirty="0" err="1" smtClean="0"/>
              <a:t>nauče</a:t>
            </a:r>
            <a:r>
              <a:rPr lang="en-GB" dirty="0" smtClean="0"/>
              <a:t> </a:t>
            </a:r>
            <a:r>
              <a:rPr lang="en-GB" dirty="0" err="1" smtClean="0"/>
              <a:t>pri</a:t>
            </a:r>
            <a:r>
              <a:rPr lang="en-GB" dirty="0" smtClean="0"/>
              <a:t> </a:t>
            </a:r>
            <a:r>
              <a:rPr lang="en-GB" dirty="0" err="1" smtClean="0"/>
              <a:t>savladavanju</a:t>
            </a:r>
            <a:r>
              <a:rPr lang="en-GB" dirty="0" smtClean="0"/>
              <a:t> </a:t>
            </a:r>
            <a:r>
              <a:rPr lang="en-GB" dirty="0" err="1" smtClean="0"/>
              <a:t>teških</a:t>
            </a:r>
            <a:r>
              <a:rPr lang="en-GB" dirty="0" smtClean="0"/>
              <a:t> </a:t>
            </a:r>
            <a:r>
              <a:rPr lang="en-GB" dirty="0" err="1" smtClean="0"/>
              <a:t>zadataka</a:t>
            </a:r>
            <a:r>
              <a:rPr lang="en-GB" dirty="0" smtClean="0"/>
              <a:t>, </a:t>
            </a:r>
            <a:r>
              <a:rPr lang="en-GB" dirty="0" err="1" smtClean="0"/>
              <a:t>uspeće</a:t>
            </a:r>
            <a:r>
              <a:rPr lang="en-GB" dirty="0" smtClean="0"/>
              <a:t> </a:t>
            </a:r>
            <a:r>
              <a:rPr lang="en-GB" dirty="0" err="1" smtClean="0"/>
              <a:t>da</a:t>
            </a:r>
            <a:r>
              <a:rPr lang="en-GB" dirty="0" smtClean="0"/>
              <a:t> </a:t>
            </a:r>
            <a:r>
              <a:rPr lang="en-GB" dirty="0" err="1" smtClean="0"/>
              <a:t>ostvare</a:t>
            </a:r>
            <a:r>
              <a:rPr lang="en-GB" dirty="0" smtClean="0"/>
              <a:t> </a:t>
            </a:r>
            <a:r>
              <a:rPr lang="en-GB" dirty="0" err="1" smtClean="0"/>
              <a:t>cilj</a:t>
            </a:r>
            <a:r>
              <a:rPr lang="en-GB" dirty="0" smtClean="0"/>
              <a:t>, </a:t>
            </a:r>
            <a:r>
              <a:rPr lang="en-GB" dirty="0" err="1" smtClean="0"/>
              <a:t>bez</a:t>
            </a:r>
            <a:r>
              <a:rPr lang="en-GB" dirty="0" smtClean="0"/>
              <a:t> </a:t>
            </a:r>
            <a:r>
              <a:rPr lang="en-GB" dirty="0" err="1" smtClean="0"/>
              <a:t>obzira</a:t>
            </a:r>
            <a:r>
              <a:rPr lang="en-GB" dirty="0" smtClean="0"/>
              <a:t> </a:t>
            </a:r>
            <a:r>
              <a:rPr lang="en-GB" dirty="0" err="1" smtClean="0"/>
              <a:t>na</a:t>
            </a:r>
            <a:r>
              <a:rPr lang="en-GB" dirty="0" smtClean="0"/>
              <a:t> </a:t>
            </a:r>
            <a:r>
              <a:rPr lang="en-GB" dirty="0" err="1" smtClean="0"/>
              <a:t>izazove</a:t>
            </a:r>
            <a:r>
              <a:rPr lang="en-GB" dirty="0" smtClean="0"/>
              <a:t>, </a:t>
            </a:r>
            <a:r>
              <a:rPr lang="en-GB" dirty="0" err="1" smtClean="0"/>
              <a:t>neuspehe</a:t>
            </a:r>
            <a:r>
              <a:rPr lang="en-GB" dirty="0" smtClean="0"/>
              <a:t> </a:t>
            </a:r>
            <a:r>
              <a:rPr lang="en-GB" dirty="0" err="1" smtClean="0"/>
              <a:t>ili</a:t>
            </a:r>
            <a:r>
              <a:rPr lang="en-GB" dirty="0" smtClean="0"/>
              <a:t> </a:t>
            </a:r>
            <a:r>
              <a:rPr lang="en-GB" dirty="0" err="1" smtClean="0"/>
              <a:t>propuste</a:t>
            </a:r>
            <a:r>
              <a:rPr lang="en-GB" dirty="0" smtClean="0"/>
              <a:t> .</a:t>
            </a:r>
          </a:p>
          <a:p>
            <a:endParaRPr lang="en-GB" dirty="0" smtClean="0"/>
          </a:p>
          <a:p>
            <a:r>
              <a:rPr lang="en-GB" dirty="0" smtClean="0"/>
              <a:t>Ali,</a:t>
            </a:r>
            <a:r>
              <a:rPr lang="vi-VN" dirty="0" smtClean="0"/>
              <a:t> </a:t>
            </a:r>
            <a:r>
              <a:rPr lang="vi-VN" u="sng" dirty="0" smtClean="0"/>
              <a:t>suviše visok</a:t>
            </a:r>
            <a:r>
              <a:rPr lang="en-GB" u="sng" dirty="0" smtClean="0"/>
              <a:t> </a:t>
            </a:r>
            <a:r>
              <a:rPr lang="en-GB" dirty="0" err="1" smtClean="0"/>
              <a:t>nivo</a:t>
            </a:r>
            <a:r>
              <a:rPr lang="en-GB" dirty="0" smtClean="0"/>
              <a:t> </a:t>
            </a:r>
            <a:r>
              <a:rPr lang="en-GB" dirty="0" err="1" smtClean="0"/>
              <a:t>samoefikasnosti</a:t>
            </a:r>
            <a:r>
              <a:rPr lang="en-GB" dirty="0" smtClean="0"/>
              <a:t> </a:t>
            </a:r>
            <a:r>
              <a:rPr lang="en-GB" dirty="0" err="1" smtClean="0"/>
              <a:t>ponekad</a:t>
            </a:r>
            <a:r>
              <a:rPr lang="en-GB" dirty="0" smtClean="0"/>
              <a:t> </a:t>
            </a:r>
            <a:r>
              <a:rPr lang="en-GB" dirty="0" err="1" smtClean="0"/>
              <a:t>može</a:t>
            </a:r>
            <a:r>
              <a:rPr lang="en-GB" dirty="0" smtClean="0"/>
              <a:t> </a:t>
            </a:r>
            <a:r>
              <a:rPr lang="en-GB" dirty="0" err="1" smtClean="0"/>
              <a:t>dovesti</a:t>
            </a:r>
            <a:r>
              <a:rPr lang="en-GB" dirty="0" smtClean="0"/>
              <a:t> do </a:t>
            </a:r>
            <a:r>
              <a:rPr lang="en-GB" dirty="0" err="1" smtClean="0"/>
              <a:t>degradacije</a:t>
            </a:r>
            <a:r>
              <a:rPr lang="en-GB" dirty="0" smtClean="0"/>
              <a:t> u </a:t>
            </a:r>
            <a:r>
              <a:rPr lang="en-GB" dirty="0" err="1" smtClean="0"/>
              <a:t>obavljanju</a:t>
            </a:r>
            <a:r>
              <a:rPr lang="en-GB" dirty="0" smtClean="0"/>
              <a:t> </a:t>
            </a:r>
            <a:r>
              <a:rPr lang="en-GB" dirty="0" err="1" smtClean="0"/>
              <a:t>pojedinih</a:t>
            </a:r>
            <a:r>
              <a:rPr lang="en-GB" dirty="0" smtClean="0"/>
              <a:t> </a:t>
            </a:r>
            <a:r>
              <a:rPr lang="en-GB" dirty="0" err="1" smtClean="0"/>
              <a:t>zadataka</a:t>
            </a:r>
            <a:r>
              <a:rPr lang="en-GB" dirty="0" smtClean="0"/>
              <a:t> </a:t>
            </a:r>
            <a:r>
              <a:rPr lang="en-GB" dirty="0" err="1" smtClean="0"/>
              <a:t>zato</a:t>
            </a:r>
            <a:r>
              <a:rPr lang="en-GB" dirty="0" smtClean="0"/>
              <a:t> </a:t>
            </a:r>
            <a:r>
              <a:rPr lang="en-GB" dirty="0" err="1" smtClean="0"/>
              <a:t>što</a:t>
            </a:r>
            <a:r>
              <a:rPr lang="en-GB" dirty="0" smtClean="0"/>
              <a:t> </a:t>
            </a:r>
            <a:r>
              <a:rPr lang="en-GB" dirty="0" err="1" smtClean="0"/>
              <a:t>stvara</a:t>
            </a:r>
            <a:r>
              <a:rPr lang="en-GB" dirty="0" smtClean="0"/>
              <a:t> </a:t>
            </a:r>
            <a:r>
              <a:rPr lang="en-GB" dirty="0" err="1" smtClean="0"/>
              <a:t>lažan</a:t>
            </a:r>
            <a:r>
              <a:rPr lang="en-GB" dirty="0" smtClean="0"/>
              <a:t> </a:t>
            </a:r>
            <a:r>
              <a:rPr lang="en-GB" dirty="0" err="1" smtClean="0"/>
              <a:t>osećaj</a:t>
            </a:r>
            <a:r>
              <a:rPr lang="en-GB" dirty="0" smtClean="0"/>
              <a:t> </a:t>
            </a:r>
            <a:r>
              <a:rPr lang="en-GB" dirty="0" err="1" smtClean="0"/>
              <a:t>sposobnosti</a:t>
            </a:r>
            <a:r>
              <a:rPr lang="en-GB" dirty="0" smtClean="0"/>
              <a:t>, </a:t>
            </a:r>
            <a:r>
              <a:rPr lang="en-GB" dirty="0" err="1" smtClean="0"/>
              <a:t>te</a:t>
            </a:r>
            <a:r>
              <a:rPr lang="en-GB" dirty="0" smtClean="0"/>
              <a:t> </a:t>
            </a:r>
            <a:r>
              <a:rPr lang="vi-VN" dirty="0" smtClean="0"/>
              <a:t>se usled preteranog ubeđenja angažuju pogrešne strategije, prave se</a:t>
            </a:r>
            <a:r>
              <a:rPr lang="en-GB" dirty="0" smtClean="0"/>
              <a:t> </a:t>
            </a:r>
            <a:r>
              <a:rPr lang="en-GB" dirty="0" err="1" smtClean="0"/>
              <a:t>greške</a:t>
            </a:r>
            <a:r>
              <a:rPr lang="en-GB" dirty="0" smtClean="0"/>
              <a:t>, </a:t>
            </a:r>
            <a:r>
              <a:rPr lang="en-GB" dirty="0" err="1" smtClean="0"/>
              <a:t>odbija</a:t>
            </a:r>
            <a:r>
              <a:rPr lang="en-GB" dirty="0" smtClean="0"/>
              <a:t> se </a:t>
            </a:r>
            <a:r>
              <a:rPr lang="en-GB" dirty="0" err="1" smtClean="0"/>
              <a:t>preuzimanje</a:t>
            </a:r>
            <a:r>
              <a:rPr lang="en-GB" dirty="0" smtClean="0"/>
              <a:t> </a:t>
            </a:r>
            <a:r>
              <a:rPr lang="en-GB" dirty="0" err="1" smtClean="0"/>
              <a:t>odgovornosti</a:t>
            </a:r>
            <a:r>
              <a:rPr lang="en-GB" dirty="0" smtClean="0"/>
              <a:t> </a:t>
            </a:r>
            <a:r>
              <a:rPr lang="en-GB" dirty="0" err="1" smtClean="0"/>
              <a:t>za</a:t>
            </a:r>
            <a:r>
              <a:rPr lang="en-GB" dirty="0" smtClean="0"/>
              <a:t> </a:t>
            </a:r>
            <a:r>
              <a:rPr lang="en-GB" dirty="0" err="1" smtClean="0"/>
              <a:t>greške</a:t>
            </a:r>
            <a:r>
              <a:rPr lang="en-GB" dirty="0" smtClean="0"/>
              <a:t> </a:t>
            </a:r>
            <a:r>
              <a:rPr lang="en-GB" dirty="0" err="1" smtClean="0"/>
              <a:t>i</a:t>
            </a:r>
            <a:r>
              <a:rPr lang="en-GB" dirty="0" smtClean="0"/>
              <a:t> </a:t>
            </a:r>
            <a:r>
              <a:rPr lang="en-GB" dirty="0" err="1" smtClean="0"/>
              <a:t>odbacuju</a:t>
            </a:r>
            <a:r>
              <a:rPr lang="en-GB" dirty="0" smtClean="0"/>
              <a:t> se </a:t>
            </a:r>
            <a:r>
              <a:rPr lang="vi-VN" dirty="0" smtClean="0"/>
              <a:t>korektivne povratne informacije. </a:t>
            </a:r>
            <a:endParaRPr lang="en-GB" dirty="0" smtClean="0"/>
          </a:p>
          <a:p>
            <a:endParaRPr lang="en-GB" dirty="0" smtClean="0"/>
          </a:p>
          <a:p>
            <a:r>
              <a:rPr lang="en-GB" dirty="0" smtClean="0"/>
              <a:t>P</a:t>
            </a:r>
            <a:r>
              <a:rPr lang="vi-VN" dirty="0" smtClean="0"/>
              <a:t>reterana samoefikasnost</a:t>
            </a:r>
            <a:r>
              <a:rPr lang="en-GB" dirty="0" smtClean="0"/>
              <a:t> </a:t>
            </a:r>
            <a:r>
              <a:rPr lang="en-GB" dirty="0" err="1" smtClean="0"/>
              <a:t>može</a:t>
            </a:r>
            <a:r>
              <a:rPr lang="en-GB" dirty="0" smtClean="0"/>
              <a:t> </a:t>
            </a:r>
            <a:r>
              <a:rPr lang="en-GB" dirty="0" err="1" smtClean="0"/>
              <a:t>dovesti</a:t>
            </a:r>
            <a:r>
              <a:rPr lang="en-GB" dirty="0" smtClean="0"/>
              <a:t> do </a:t>
            </a:r>
            <a:r>
              <a:rPr lang="en-GB" dirty="0" err="1" smtClean="0"/>
              <a:t>smanjenog</a:t>
            </a:r>
            <a:r>
              <a:rPr lang="en-GB" dirty="0" smtClean="0"/>
              <a:t> </a:t>
            </a:r>
            <a:r>
              <a:rPr lang="en-GB" dirty="0" err="1" smtClean="0"/>
              <a:t>zalaganja</a:t>
            </a:r>
            <a:r>
              <a:rPr lang="en-GB" dirty="0" smtClean="0"/>
              <a:t> </a:t>
            </a:r>
            <a:r>
              <a:rPr lang="en-GB" dirty="0" err="1" smtClean="0"/>
              <a:t>i</a:t>
            </a:r>
            <a:r>
              <a:rPr lang="en-GB" dirty="0" smtClean="0"/>
              <a:t> </a:t>
            </a:r>
            <a:r>
              <a:rPr lang="en-GB" dirty="0" err="1" smtClean="0"/>
              <a:t>pažnje</a:t>
            </a:r>
            <a:r>
              <a:rPr lang="en-GB" dirty="0" smtClean="0"/>
              <a:t> u </a:t>
            </a:r>
            <a:r>
              <a:rPr lang="en-GB" dirty="0" err="1" smtClean="0"/>
              <a:t>izvršavanju</a:t>
            </a:r>
            <a:r>
              <a:rPr lang="en-GB" dirty="0" smtClean="0"/>
              <a:t> </a:t>
            </a:r>
            <a:r>
              <a:rPr lang="en-GB" dirty="0" err="1" smtClean="0"/>
              <a:t>zadatka</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Kako</a:t>
            </a:r>
            <a:r>
              <a:rPr lang="en-GB" dirty="0" smtClean="0"/>
              <a:t> </a:t>
            </a:r>
            <a:r>
              <a:rPr lang="en-GB" dirty="0" err="1" smtClean="0"/>
              <a:t>vidimo</a:t>
            </a:r>
            <a:r>
              <a:rPr lang="en-GB" dirty="0" smtClean="0"/>
              <a:t> </a:t>
            </a:r>
            <a:r>
              <a:rPr lang="en-GB" dirty="0" err="1" smtClean="0"/>
              <a:t>motivaciju</a:t>
            </a:r>
            <a:r>
              <a:rPr lang="en-GB" dirty="0" smtClean="0"/>
              <a:t> </a:t>
            </a:r>
            <a:r>
              <a:rPr lang="en-GB" dirty="0" err="1" smtClean="0"/>
              <a:t>kod</a:t>
            </a:r>
            <a:r>
              <a:rPr lang="en-GB" dirty="0" smtClean="0"/>
              <a:t> </a:t>
            </a:r>
            <a:r>
              <a:rPr lang="en-GB" dirty="0" err="1" smtClean="0"/>
              <a:t>dece</a:t>
            </a:r>
            <a:r>
              <a:rPr lang="en-GB" dirty="0" smtClean="0"/>
              <a:t>?</a:t>
            </a:r>
            <a:endParaRPr lang="en-GB" dirty="0"/>
          </a:p>
        </p:txBody>
      </p:sp>
      <p:sp>
        <p:nvSpPr>
          <p:cNvPr id="3" name="Content Placeholder 2"/>
          <p:cNvSpPr>
            <a:spLocks noGrp="1"/>
          </p:cNvSpPr>
          <p:nvPr>
            <p:ph idx="1"/>
          </p:nvPr>
        </p:nvSpPr>
        <p:spPr/>
        <p:txBody>
          <a:bodyPr>
            <a:normAutofit fontScale="92500"/>
          </a:bodyPr>
          <a:lstStyle/>
          <a:p>
            <a:r>
              <a:rPr lang="en-GB" dirty="0" err="1" smtClean="0"/>
              <a:t>Šta</a:t>
            </a:r>
            <a:r>
              <a:rPr lang="en-GB" dirty="0" smtClean="0"/>
              <a:t> </a:t>
            </a:r>
            <a:r>
              <a:rPr lang="en-GB" dirty="0" err="1" smtClean="0"/>
              <a:t>vidimo</a:t>
            </a:r>
            <a:r>
              <a:rPr lang="en-GB" dirty="0" smtClean="0"/>
              <a:t> </a:t>
            </a:r>
            <a:r>
              <a:rPr lang="en-GB" dirty="0" err="1" smtClean="0"/>
              <a:t>da</a:t>
            </a:r>
            <a:r>
              <a:rPr lang="en-GB" dirty="0" smtClean="0"/>
              <a:t> </a:t>
            </a:r>
            <a:r>
              <a:rPr lang="en-GB" dirty="0" err="1" smtClean="0"/>
              <a:t>ih</a:t>
            </a:r>
            <a:r>
              <a:rPr lang="en-GB" dirty="0" smtClean="0"/>
              <a:t> </a:t>
            </a:r>
            <a:r>
              <a:rPr lang="en-GB" dirty="0" err="1" smtClean="0"/>
              <a:t>motiviše</a:t>
            </a:r>
            <a:r>
              <a:rPr lang="en-GB" dirty="0" smtClean="0"/>
              <a:t>?</a:t>
            </a:r>
          </a:p>
          <a:p>
            <a:endParaRPr lang="en-GB" dirty="0" smtClean="0"/>
          </a:p>
          <a:p>
            <a:r>
              <a:rPr lang="en-GB" dirty="0" err="1" smtClean="0"/>
              <a:t>Kako</a:t>
            </a:r>
            <a:r>
              <a:rPr lang="en-GB" dirty="0" smtClean="0"/>
              <a:t> </a:t>
            </a:r>
            <a:r>
              <a:rPr lang="en-GB" dirty="0" err="1" smtClean="0"/>
              <a:t>ih</a:t>
            </a:r>
            <a:r>
              <a:rPr lang="en-GB" dirty="0" smtClean="0"/>
              <a:t> mi </a:t>
            </a:r>
            <a:r>
              <a:rPr lang="en-GB" dirty="0" err="1" smtClean="0"/>
              <a:t>motivišemo</a:t>
            </a:r>
            <a:r>
              <a:rPr lang="en-GB" dirty="0" smtClean="0"/>
              <a:t>?</a:t>
            </a:r>
          </a:p>
          <a:p>
            <a:r>
              <a:rPr lang="en-GB" dirty="0" err="1" smtClean="0"/>
              <a:t>Kako</a:t>
            </a:r>
            <a:r>
              <a:rPr lang="en-GB" dirty="0" smtClean="0"/>
              <a:t> </a:t>
            </a:r>
            <a:r>
              <a:rPr lang="en-GB" dirty="0" err="1" smtClean="0"/>
              <a:t>vidimo</a:t>
            </a:r>
            <a:r>
              <a:rPr lang="en-GB" dirty="0" smtClean="0"/>
              <a:t> </a:t>
            </a:r>
            <a:r>
              <a:rPr lang="en-GB" dirty="0" err="1" smtClean="0"/>
              <a:t>da</a:t>
            </a:r>
            <a:r>
              <a:rPr lang="en-GB" dirty="0" smtClean="0"/>
              <a:t> </a:t>
            </a:r>
            <a:r>
              <a:rPr lang="en-GB" dirty="0" err="1" smtClean="0"/>
              <a:t>ih</a:t>
            </a:r>
            <a:r>
              <a:rPr lang="en-GB" dirty="0" smtClean="0"/>
              <a:t> </a:t>
            </a:r>
            <a:r>
              <a:rPr lang="en-GB" dirty="0" err="1" smtClean="0"/>
              <a:t>motivišu</a:t>
            </a:r>
            <a:r>
              <a:rPr lang="en-GB" dirty="0" smtClean="0"/>
              <a:t> </a:t>
            </a:r>
            <a:r>
              <a:rPr lang="en-GB" dirty="0" err="1" smtClean="0"/>
              <a:t>roditelji</a:t>
            </a:r>
            <a:r>
              <a:rPr lang="en-GB" dirty="0" smtClean="0"/>
              <a:t>?</a:t>
            </a:r>
          </a:p>
          <a:p>
            <a:r>
              <a:rPr lang="en-GB" dirty="0" err="1" smtClean="0"/>
              <a:t>Kako</a:t>
            </a:r>
            <a:r>
              <a:rPr lang="en-GB" dirty="0" smtClean="0"/>
              <a:t> </a:t>
            </a:r>
            <a:r>
              <a:rPr lang="en-GB" dirty="0" err="1" smtClean="0"/>
              <a:t>ih</a:t>
            </a:r>
            <a:r>
              <a:rPr lang="en-GB" dirty="0" smtClean="0"/>
              <a:t> </a:t>
            </a:r>
            <a:r>
              <a:rPr lang="en-GB" dirty="0" err="1" smtClean="0"/>
              <a:t>motivišemo</a:t>
            </a:r>
            <a:r>
              <a:rPr lang="en-GB" dirty="0" smtClean="0"/>
              <a:t> </a:t>
            </a:r>
            <a:r>
              <a:rPr lang="en-GB" dirty="0" err="1" smtClean="0"/>
              <a:t>da</a:t>
            </a:r>
            <a:r>
              <a:rPr lang="en-GB" dirty="0" smtClean="0"/>
              <a:t> </a:t>
            </a:r>
            <a:r>
              <a:rPr lang="en-GB" dirty="0" err="1" smtClean="0"/>
              <a:t>promene</a:t>
            </a:r>
            <a:r>
              <a:rPr lang="en-GB" dirty="0" smtClean="0"/>
              <a:t> </a:t>
            </a:r>
            <a:r>
              <a:rPr lang="en-GB" dirty="0" err="1" smtClean="0"/>
              <a:t>neko</a:t>
            </a:r>
            <a:r>
              <a:rPr lang="en-GB" dirty="0" smtClean="0"/>
              <a:t> </a:t>
            </a:r>
            <a:r>
              <a:rPr lang="en-GB" dirty="0" err="1" smtClean="0"/>
              <a:t>ponašanje</a:t>
            </a:r>
            <a:r>
              <a:rPr lang="en-GB" dirty="0" smtClean="0"/>
              <a:t>?</a:t>
            </a:r>
          </a:p>
          <a:p>
            <a:endParaRPr lang="en-GB" dirty="0" smtClean="0"/>
          </a:p>
          <a:p>
            <a:r>
              <a:rPr lang="en-GB" dirty="0" err="1" smtClean="0"/>
              <a:t>Da</a:t>
            </a:r>
            <a:r>
              <a:rPr lang="en-GB" dirty="0" smtClean="0"/>
              <a:t> </a:t>
            </a:r>
            <a:r>
              <a:rPr lang="en-GB" dirty="0" err="1" smtClean="0"/>
              <a:t>li</a:t>
            </a:r>
            <a:r>
              <a:rPr lang="en-GB" dirty="0" smtClean="0"/>
              <a:t> </a:t>
            </a:r>
            <a:r>
              <a:rPr lang="en-GB" dirty="0" err="1" smtClean="0"/>
              <a:t>razmišljamo</a:t>
            </a:r>
            <a:r>
              <a:rPr lang="en-GB" dirty="0" smtClean="0"/>
              <a:t> o tome </a:t>
            </a:r>
            <a:r>
              <a:rPr lang="en-GB" dirty="0" err="1" smtClean="0"/>
              <a:t>kako</a:t>
            </a:r>
            <a:r>
              <a:rPr lang="en-GB" dirty="0" smtClean="0"/>
              <a:t> </a:t>
            </a:r>
            <a:r>
              <a:rPr lang="en-GB" dirty="0" err="1" smtClean="0"/>
              <a:t>da</a:t>
            </a:r>
            <a:r>
              <a:rPr lang="en-GB" dirty="0" smtClean="0"/>
              <a:t> </a:t>
            </a:r>
            <a:r>
              <a:rPr lang="en-GB" dirty="0" err="1" smtClean="0"/>
              <a:t>ih</a:t>
            </a:r>
            <a:r>
              <a:rPr lang="en-GB" dirty="0" smtClean="0"/>
              <a:t> </a:t>
            </a:r>
            <a:r>
              <a:rPr lang="en-GB" dirty="0" err="1" smtClean="0"/>
              <a:t>motivišemo</a:t>
            </a:r>
            <a:r>
              <a:rPr lang="en-GB" dirty="0" smtClean="0"/>
              <a:t>? </a:t>
            </a:r>
            <a:r>
              <a:rPr lang="en-GB" dirty="0" err="1" smtClean="0"/>
              <a:t>Šta</a:t>
            </a:r>
            <a:r>
              <a:rPr lang="en-GB" dirty="0" smtClean="0"/>
              <a:t> </a:t>
            </a:r>
            <a:r>
              <a:rPr lang="en-GB" dirty="0" err="1" smtClean="0"/>
              <a:t>uzimamo</a:t>
            </a:r>
            <a:r>
              <a:rPr lang="en-GB" dirty="0" smtClean="0"/>
              <a:t> u </a:t>
            </a:r>
            <a:r>
              <a:rPr lang="en-GB" dirty="0" err="1" smtClean="0"/>
              <a:t>obzir</a:t>
            </a:r>
            <a:r>
              <a:rPr lang="en-GB" dirty="0" smtClean="0"/>
              <a:t>; </a:t>
            </a:r>
            <a:r>
              <a:rPr lang="en-GB" dirty="0" err="1" smtClean="0"/>
              <a:t>koji</a:t>
            </a:r>
            <a:r>
              <a:rPr lang="en-GB" dirty="0" smtClean="0"/>
              <a:t> </a:t>
            </a:r>
            <a:r>
              <a:rPr lang="en-GB" dirty="0" err="1" smtClean="0"/>
              <a:t>su</a:t>
            </a:r>
            <a:r>
              <a:rPr lang="en-GB" dirty="0" smtClean="0"/>
              <a:t> </a:t>
            </a:r>
            <a:r>
              <a:rPr lang="en-GB" dirty="0" err="1" smtClean="0"/>
              <a:t>koraci</a:t>
            </a:r>
            <a:r>
              <a:rPr lang="en-GB" dirty="0" smtClean="0"/>
              <a:t>?</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vi-VN" dirty="0" smtClean="0"/>
              <a:t>Unutrašnja motivacija je složen kognitivni, afektivni i bihevioralni fenomen </a:t>
            </a:r>
            <a:endParaRPr lang="en-GB" dirty="0" smtClean="0"/>
          </a:p>
          <a:p>
            <a:r>
              <a:rPr lang="vi-VN" dirty="0" smtClean="0"/>
              <a:t>unutrašnja motivacija </a:t>
            </a:r>
            <a:r>
              <a:rPr lang="en-GB" dirty="0" smtClean="0"/>
              <a:t> </a:t>
            </a:r>
            <a:r>
              <a:rPr lang="en-GB" dirty="0" err="1" smtClean="0"/>
              <a:t>ogleda</a:t>
            </a:r>
            <a:r>
              <a:rPr lang="en-GB" dirty="0" smtClean="0"/>
              <a:t> se u </a:t>
            </a:r>
            <a:r>
              <a:rPr lang="en-GB" dirty="0" err="1" smtClean="0"/>
              <a:t>kvalitetu</a:t>
            </a:r>
            <a:r>
              <a:rPr lang="en-GB" dirty="0" smtClean="0"/>
              <a:t> </a:t>
            </a:r>
            <a:r>
              <a:rPr lang="en-GB" dirty="0" err="1" smtClean="0"/>
              <a:t>i</a:t>
            </a:r>
            <a:r>
              <a:rPr lang="en-GB" dirty="0" smtClean="0"/>
              <a:t> </a:t>
            </a:r>
            <a:r>
              <a:rPr lang="en-GB" dirty="0" err="1" smtClean="0"/>
              <a:t>supešnosti</a:t>
            </a:r>
            <a:r>
              <a:rPr lang="en-GB" dirty="0" smtClean="0"/>
              <a:t> </a:t>
            </a:r>
            <a:r>
              <a:rPr lang="en-GB" dirty="0" err="1" smtClean="0"/>
              <a:t>učenja</a:t>
            </a:r>
            <a:r>
              <a:rPr lang="vi-VN" dirty="0" smtClean="0"/>
              <a:t>,  kreativnosti, optimalno</a:t>
            </a:r>
            <a:r>
              <a:rPr lang="en-GB" dirty="0" smtClean="0"/>
              <a:t>m</a:t>
            </a:r>
            <a:r>
              <a:rPr lang="vi-VN" dirty="0" smtClean="0"/>
              <a:t> razvoj</a:t>
            </a:r>
            <a:r>
              <a:rPr lang="en-GB" dirty="0" smtClean="0"/>
              <a:t>u</a:t>
            </a:r>
            <a:r>
              <a:rPr lang="vi-VN" dirty="0" smtClean="0"/>
              <a:t> i </a:t>
            </a:r>
            <a:r>
              <a:rPr lang="vi-VN" u="sng" dirty="0" smtClean="0"/>
              <a:t>psihološko</a:t>
            </a:r>
            <a:r>
              <a:rPr lang="en-GB" u="sng" dirty="0" smtClean="0"/>
              <a:t>m</a:t>
            </a:r>
            <a:r>
              <a:rPr lang="vi-VN" u="sng" dirty="0" smtClean="0"/>
              <a:t> zdravlj</a:t>
            </a:r>
            <a:r>
              <a:rPr lang="en-GB" u="sng" dirty="0" smtClean="0"/>
              <a:t>u</a:t>
            </a:r>
            <a:r>
              <a:rPr lang="vi-VN" u="sng" dirty="0" smtClean="0"/>
              <a:t> </a:t>
            </a:r>
            <a:endParaRPr lang="en-GB" u="sng" dirty="0" smtClean="0"/>
          </a:p>
          <a:p>
            <a:r>
              <a:rPr lang="vi-VN" dirty="0" smtClean="0"/>
              <a:t>blisko povezane teme</a:t>
            </a:r>
            <a:r>
              <a:rPr lang="en-GB" dirty="0" smtClean="0"/>
              <a:t> </a:t>
            </a:r>
            <a:r>
              <a:rPr lang="en-GB" dirty="0" err="1" smtClean="0"/>
              <a:t>su</a:t>
            </a:r>
            <a:r>
              <a:rPr lang="en-GB" dirty="0" smtClean="0"/>
              <a:t> </a:t>
            </a:r>
            <a:r>
              <a:rPr lang="vi-VN" dirty="0" smtClean="0"/>
              <a:t> (</a:t>
            </a:r>
            <a:r>
              <a:rPr lang="en-GB" u="sng" dirty="0" smtClean="0"/>
              <a:t>FLOW</a:t>
            </a:r>
            <a:r>
              <a:rPr lang="vi-VN" dirty="0" smtClean="0"/>
              <a:t>, radoznalost) </a:t>
            </a:r>
            <a:endParaRPr lang="en-GB" dirty="0" smtClean="0"/>
          </a:p>
          <a:p>
            <a:r>
              <a:rPr lang="vi-VN" dirty="0" smtClean="0"/>
              <a:t>Filogenetski</a:t>
            </a:r>
            <a:r>
              <a:rPr lang="en-GB" dirty="0" smtClean="0"/>
              <a:t> </a:t>
            </a:r>
            <a:r>
              <a:rPr lang="en-GB" u="sng" dirty="0" err="1" smtClean="0"/>
              <a:t>dopaminski</a:t>
            </a:r>
            <a:r>
              <a:rPr lang="en-GB" u="sng" dirty="0" smtClean="0"/>
              <a:t> </a:t>
            </a:r>
            <a:r>
              <a:rPr lang="en-GB" u="sng" dirty="0" err="1" smtClean="0"/>
              <a:t>sistem</a:t>
            </a:r>
            <a:r>
              <a:rPr lang="en-GB" u="sng" dirty="0" smtClean="0"/>
              <a:t> </a:t>
            </a:r>
            <a:r>
              <a:rPr lang="en-GB" dirty="0" err="1" smtClean="0"/>
              <a:t>podstiče</a:t>
            </a:r>
            <a:r>
              <a:rPr lang="vi-VN" dirty="0" smtClean="0"/>
              <a:t> intrinzičn</a:t>
            </a:r>
            <a:r>
              <a:rPr lang="en-GB" dirty="0" smtClean="0"/>
              <a:t>u</a:t>
            </a:r>
            <a:r>
              <a:rPr lang="vi-VN" dirty="0" smtClean="0"/>
              <a:t> motivacij</a:t>
            </a:r>
            <a:r>
              <a:rPr lang="en-GB" dirty="0" smtClean="0"/>
              <a:t>u</a:t>
            </a:r>
            <a:r>
              <a:rPr lang="vi-VN" dirty="0" smtClean="0"/>
              <a:t>, </a:t>
            </a:r>
            <a:r>
              <a:rPr lang="en-GB" dirty="0" smtClean="0"/>
              <a:t>a </a:t>
            </a:r>
            <a:r>
              <a:rPr lang="vi-VN" dirty="0" smtClean="0"/>
              <a:t>dopamin je povezan sa povećanim pozitivnim uticajem</a:t>
            </a:r>
            <a:r>
              <a:rPr lang="en-GB" dirty="0" smtClean="0"/>
              <a:t> </a:t>
            </a:r>
            <a:r>
              <a:rPr lang="en-GB" dirty="0" err="1" smtClean="0"/>
              <a:t>na</a:t>
            </a:r>
            <a:r>
              <a:rPr lang="vi-VN" dirty="0" smtClean="0"/>
              <a:t> kognitivn</a:t>
            </a:r>
            <a:r>
              <a:rPr lang="en-GB" dirty="0" smtClean="0"/>
              <a:t>u</a:t>
            </a:r>
            <a:r>
              <a:rPr lang="vi-VN" dirty="0" smtClean="0"/>
              <a:t> fleksibilno</a:t>
            </a:r>
            <a:r>
              <a:rPr lang="en-GB" dirty="0" err="1" smtClean="0"/>
              <a:t>st</a:t>
            </a:r>
            <a:r>
              <a:rPr lang="vi-VN" dirty="0" smtClean="0"/>
              <a:t>, kreativno</a:t>
            </a:r>
            <a:r>
              <a:rPr lang="en-GB" dirty="0" err="1" smtClean="0"/>
              <a:t>st</a:t>
            </a:r>
            <a:r>
              <a:rPr lang="vi-VN" dirty="0" smtClean="0"/>
              <a:t> </a:t>
            </a:r>
            <a:r>
              <a:rPr lang="en-GB" dirty="0" smtClean="0"/>
              <a:t>, </a:t>
            </a:r>
            <a:r>
              <a:rPr lang="vi-VN" dirty="0" smtClean="0"/>
              <a:t>istrajno</a:t>
            </a:r>
            <a:r>
              <a:rPr lang="en-GB" dirty="0" err="1" smtClean="0"/>
              <a:t>st</a:t>
            </a:r>
            <a:r>
              <a:rPr lang="vi-VN" dirty="0" smtClean="0"/>
              <a:t> u ponašanju i istraživanjem</a:t>
            </a:r>
            <a:r>
              <a:rPr lang="en-GB" dirty="0" smtClean="0"/>
              <a:t>, </a:t>
            </a:r>
            <a:r>
              <a:rPr lang="en-GB" dirty="0" err="1" smtClean="0"/>
              <a:t>radoznalošću</a:t>
            </a:r>
            <a:r>
              <a:rPr lang="vi-VN" dirty="0" smtClean="0"/>
              <a:t> </a:t>
            </a:r>
            <a:endParaRPr lang="en-GB" dirty="0" smtClean="0"/>
          </a:p>
          <a:p>
            <a:r>
              <a:rPr lang="en-GB" dirty="0" smtClean="0"/>
              <a:t>u</a:t>
            </a:r>
            <a:r>
              <a:rPr lang="vi-VN" dirty="0" smtClean="0"/>
              <a:t>nutrašnja motivacija je povezana sa konceptom razmišljanja da možemo da </a:t>
            </a:r>
            <a:r>
              <a:rPr lang="vi-VN" u="sng" dirty="0" smtClean="0"/>
              <a:t>učimo iz grešaka</a:t>
            </a:r>
            <a:endParaRPr lang="en-GB" u="sng"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Primer ...</a:t>
            </a:r>
            <a:endParaRPr lang="en-GB" dirty="0"/>
          </a:p>
        </p:txBody>
      </p:sp>
      <p:sp>
        <p:nvSpPr>
          <p:cNvPr id="3" name="Content Placeholder 2"/>
          <p:cNvSpPr>
            <a:spLocks noGrp="1"/>
          </p:cNvSpPr>
          <p:nvPr>
            <p:ph idx="1"/>
          </p:nvPr>
        </p:nvSpPr>
        <p:spPr/>
        <p:txBody>
          <a:bodyPr/>
          <a:lstStyle/>
          <a:p>
            <a:r>
              <a:rPr lang="en-GB" i="1" dirty="0" smtClean="0"/>
              <a:t>As people work on crossword puzzles, </a:t>
            </a:r>
            <a:r>
              <a:rPr lang="en-GB" i="1" u="sng" dirty="0" smtClean="0"/>
              <a:t>they get feedback from the task itself </a:t>
            </a:r>
            <a:r>
              <a:rPr lang="en-GB" i="1" dirty="0" smtClean="0"/>
              <a:t>(i.e., the letters fit), and they are likely to feel a sense of joy from </a:t>
            </a:r>
            <a:r>
              <a:rPr lang="en-GB" i="1" u="sng" dirty="0" smtClean="0"/>
              <a:t>making progress </a:t>
            </a:r>
            <a:r>
              <a:rPr lang="en-GB" i="1" dirty="0" smtClean="0"/>
              <a:t>at puzzles that challenge them…No external feedback is required, and, surely, the task-inherent positive feedback is gratifying and helps sustain interest and persistence (Ryan and </a:t>
            </a:r>
            <a:r>
              <a:rPr lang="en-GB" i="1" dirty="0" err="1" smtClean="0"/>
              <a:t>Deci</a:t>
            </a:r>
            <a:r>
              <a:rPr lang="en-GB" i="1" dirty="0" smtClean="0"/>
              <a:t>, </a:t>
            </a:r>
            <a:r>
              <a:rPr lang="en-GB" i="1" dirty="0" smtClean="0">
                <a:hlinkClick r:id="rId2"/>
              </a:rPr>
              <a:t>2017</a:t>
            </a:r>
            <a:r>
              <a:rPr lang="en-GB" i="1" dirty="0" smtClean="0"/>
              <a:t>, p.154).</a:t>
            </a:r>
          </a:p>
          <a:p>
            <a:endParaRPr lang="en-GB" i="1" dirty="0" smtClean="0"/>
          </a:p>
          <a:p>
            <a:endParaRPr lang="en-GB" i="1" dirty="0" smtClean="0"/>
          </a:p>
          <a:p>
            <a:endParaRPr lang="en-GB" i="1" dirty="0" smtClean="0"/>
          </a:p>
          <a:p>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Flow, </a:t>
            </a:r>
            <a:r>
              <a:rPr lang="en-GB" dirty="0" err="1" smtClean="0"/>
              <a:t>tok</a:t>
            </a:r>
            <a:endParaRPr lang="en-GB" dirty="0"/>
          </a:p>
        </p:txBody>
      </p:sp>
      <p:sp>
        <p:nvSpPr>
          <p:cNvPr id="3" name="Content Placeholder 2"/>
          <p:cNvSpPr>
            <a:spLocks noGrp="1"/>
          </p:cNvSpPr>
          <p:nvPr>
            <p:ph idx="1"/>
          </p:nvPr>
        </p:nvSpPr>
        <p:spPr/>
        <p:txBody>
          <a:bodyPr/>
          <a:lstStyle/>
          <a:p>
            <a:r>
              <a:rPr lang="en-GB" dirty="0" smtClean="0"/>
              <a:t>je </a:t>
            </a:r>
            <a:r>
              <a:rPr lang="vi-VN" dirty="0" smtClean="0"/>
              <a:t> psihološko stanje koje karakteriše uživanje u dubokoj </a:t>
            </a:r>
            <a:r>
              <a:rPr lang="en-GB" dirty="0" smtClean="0"/>
              <a:t>“</a:t>
            </a:r>
            <a:r>
              <a:rPr lang="en-GB" dirty="0" err="1" smtClean="0"/>
              <a:t>uživljenosti</a:t>
            </a:r>
            <a:r>
              <a:rPr lang="en-GB" dirty="0" smtClean="0"/>
              <a:t>”</a:t>
            </a:r>
            <a:r>
              <a:rPr lang="vi-VN" dirty="0" smtClean="0"/>
              <a:t> u ono </a:t>
            </a:r>
            <a:r>
              <a:rPr lang="en-GB" dirty="0" err="1" smtClean="0"/>
              <a:t>što</a:t>
            </a:r>
            <a:r>
              <a:rPr lang="en-GB" dirty="0" smtClean="0"/>
              <a:t> </a:t>
            </a:r>
            <a:r>
              <a:rPr lang="en-GB" dirty="0" err="1" smtClean="0"/>
              <a:t>radimo</a:t>
            </a:r>
            <a:r>
              <a:rPr lang="vi-VN" dirty="0" smtClean="0"/>
              <a:t>. Ovo psihološko stanje je autotelično (tj. samo po sebi nagrađuje); doživljavanje toka</a:t>
            </a:r>
            <a:r>
              <a:rPr lang="en-GB" dirty="0" smtClean="0"/>
              <a:t>/flow-a</a:t>
            </a:r>
            <a:r>
              <a:rPr lang="vi-VN" dirty="0" smtClean="0"/>
              <a:t> suštinski motiviše pojedince da se uključe u aktivnosti koje tome doprinose.</a:t>
            </a:r>
            <a:r>
              <a:rPr lang="en-GB" dirty="0" smtClean="0"/>
              <a:t> </a:t>
            </a:r>
            <a:r>
              <a:rPr lang="en-GB" dirty="0" err="1" smtClean="0"/>
              <a:t>Csikszentmihalyi</a:t>
            </a:r>
            <a:r>
              <a:rPr lang="en-GB" dirty="0" smtClean="0"/>
              <a:t> (1975).</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Growth/fixed mindset</a:t>
            </a:r>
            <a:br>
              <a:rPr lang="en-GB" dirty="0" smtClean="0"/>
            </a:br>
            <a:r>
              <a:rPr lang="en-GB" dirty="0" smtClean="0"/>
              <a:t>Carol </a:t>
            </a:r>
            <a:r>
              <a:rPr lang="en-GB" dirty="0" err="1" smtClean="0"/>
              <a:t>Dweck</a:t>
            </a:r>
            <a:endParaRPr lang="en-GB" dirty="0"/>
          </a:p>
        </p:txBody>
      </p:sp>
      <p:sp>
        <p:nvSpPr>
          <p:cNvPr id="3" name="Content Placeholder 2"/>
          <p:cNvSpPr>
            <a:spLocks noGrp="1"/>
          </p:cNvSpPr>
          <p:nvPr>
            <p:ph idx="1"/>
          </p:nvPr>
        </p:nvSpPr>
        <p:spPr/>
        <p:txBody>
          <a:bodyPr>
            <a:normAutofit fontScale="85000" lnSpcReduction="10000"/>
          </a:bodyPr>
          <a:lstStyle/>
          <a:p>
            <a:r>
              <a:rPr lang="vi-VN" dirty="0" smtClean="0"/>
              <a:t>Način razmišljanja da verujete da se vaša inteligencija i talenti mogu razviti tokom vremena. </a:t>
            </a:r>
            <a:endParaRPr lang="en-GB" dirty="0" smtClean="0"/>
          </a:p>
          <a:p>
            <a:r>
              <a:rPr lang="vi-VN" dirty="0" smtClean="0"/>
              <a:t>Fiksni </a:t>
            </a:r>
            <a:r>
              <a:rPr lang="en-GB" dirty="0" smtClean="0"/>
              <a:t>mindset/</a:t>
            </a:r>
            <a:r>
              <a:rPr lang="en-GB" dirty="0" err="1" smtClean="0"/>
              <a:t>način</a:t>
            </a:r>
            <a:r>
              <a:rPr lang="vi-VN" dirty="0" smtClean="0"/>
              <a:t> razmišljanja znači da verujete da je inteligencija fiksna - pa ako niste dobri u nečemu, verujete da nikada nećete biti dobri u tome.</a:t>
            </a:r>
            <a:endParaRPr lang="en-GB" dirty="0" smtClean="0"/>
          </a:p>
          <a:p>
            <a:r>
              <a:rPr lang="en-GB" dirty="0" smtClean="0">
                <a:hlinkClick r:id="rId2"/>
              </a:rPr>
              <a:t>https://www.youtube.com/watch?v=M1CHPnZfFmU</a:t>
            </a:r>
            <a:endParaRPr lang="en-GB" dirty="0" smtClean="0"/>
          </a:p>
          <a:p>
            <a:r>
              <a:rPr lang="en-GB" dirty="0" smtClean="0">
                <a:hlinkClick r:id="rId3"/>
              </a:rPr>
              <a:t>https://www.youtube.com/watch?v=aNHas97iE78</a:t>
            </a:r>
            <a:endParaRPr lang="en-GB" dirty="0" smtClean="0"/>
          </a:p>
          <a:p>
            <a:r>
              <a:rPr lang="en-GB" dirty="0" smtClean="0">
                <a:hlinkClick r:id="rId4"/>
              </a:rPr>
              <a:t>https://www.youtube.com/watch?v=zLYECIjmnQs</a:t>
            </a:r>
            <a:endParaRPr lang="en-GB" dirty="0" smtClean="0"/>
          </a:p>
          <a:p>
            <a:pPr>
              <a:buNone/>
            </a:pPr>
            <a:endParaRPr lang="en-GB" dirty="0" smtClean="0"/>
          </a:p>
          <a:p>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Kako</a:t>
            </a:r>
            <a:r>
              <a:rPr lang="en-GB" dirty="0" smtClean="0"/>
              <a:t> </a:t>
            </a:r>
            <a:r>
              <a:rPr lang="en-GB" dirty="0" err="1" smtClean="0"/>
              <a:t>podsticati</a:t>
            </a:r>
            <a:r>
              <a:rPr lang="en-GB" dirty="0" smtClean="0"/>
              <a:t> </a:t>
            </a:r>
            <a:r>
              <a:rPr lang="en-GB" dirty="0" err="1" smtClean="0"/>
              <a:t>motivaciju</a:t>
            </a:r>
            <a:endParaRPr lang="en-GB" dirty="0"/>
          </a:p>
        </p:txBody>
      </p:sp>
      <p:sp>
        <p:nvSpPr>
          <p:cNvPr id="3" name="Content Placeholder 2"/>
          <p:cNvSpPr>
            <a:spLocks noGrp="1"/>
          </p:cNvSpPr>
          <p:nvPr>
            <p:ph idx="1"/>
          </p:nvPr>
        </p:nvSpPr>
        <p:spPr/>
        <p:txBody>
          <a:bodyPr>
            <a:normAutofit lnSpcReduction="10000"/>
          </a:bodyPr>
          <a:lstStyle/>
          <a:p>
            <a:r>
              <a:rPr lang="en-GB" dirty="0" smtClean="0"/>
              <a:t>- </a:t>
            </a:r>
            <a:r>
              <a:rPr lang="en-GB" dirty="0" err="1" smtClean="0"/>
              <a:t>kako</a:t>
            </a:r>
            <a:r>
              <a:rPr lang="en-GB" dirty="0" smtClean="0"/>
              <a:t> </a:t>
            </a:r>
            <a:r>
              <a:rPr lang="en-GB" dirty="0" err="1" smtClean="0"/>
              <a:t>će</a:t>
            </a:r>
            <a:r>
              <a:rPr lang="en-GB" dirty="0" smtClean="0"/>
              <a:t> se to </a:t>
            </a:r>
            <a:r>
              <a:rPr lang="en-GB" dirty="0" err="1" smtClean="0"/>
              <a:t>što</a:t>
            </a:r>
            <a:r>
              <a:rPr lang="en-GB" dirty="0" smtClean="0"/>
              <a:t> </a:t>
            </a:r>
            <a:r>
              <a:rPr lang="en-GB" dirty="0" err="1" smtClean="0"/>
              <a:t>radiš</a:t>
            </a:r>
            <a:r>
              <a:rPr lang="en-GB" dirty="0" smtClean="0"/>
              <a:t> </a:t>
            </a:r>
            <a:r>
              <a:rPr lang="en-GB" dirty="0" err="1" smtClean="0"/>
              <a:t>odraziti</a:t>
            </a:r>
            <a:r>
              <a:rPr lang="en-GB" dirty="0" smtClean="0"/>
              <a:t> u </a:t>
            </a:r>
            <a:r>
              <a:rPr lang="en-GB" dirty="0" err="1" smtClean="0"/>
              <a:t>budućnosti</a:t>
            </a:r>
            <a:endParaRPr lang="en-GB" dirty="0" smtClean="0"/>
          </a:p>
          <a:p>
            <a:r>
              <a:rPr lang="en-GB" dirty="0" smtClean="0"/>
              <a:t>- </a:t>
            </a:r>
            <a:r>
              <a:rPr lang="en-GB" dirty="0" err="1" smtClean="0"/>
              <a:t>postaviti</a:t>
            </a:r>
            <a:r>
              <a:rPr lang="en-GB" dirty="0" smtClean="0"/>
              <a:t> </a:t>
            </a:r>
            <a:r>
              <a:rPr lang="en-GB" dirty="0" err="1" smtClean="0"/>
              <a:t>ciljeve</a:t>
            </a:r>
            <a:r>
              <a:rPr lang="en-GB" dirty="0" smtClean="0"/>
              <a:t> </a:t>
            </a:r>
            <a:r>
              <a:rPr lang="en-GB" dirty="0" err="1" smtClean="0"/>
              <a:t>koji</a:t>
            </a:r>
            <a:r>
              <a:rPr lang="en-GB" dirty="0" smtClean="0"/>
              <a:t> </a:t>
            </a:r>
            <a:r>
              <a:rPr lang="en-GB" dirty="0" err="1" smtClean="0"/>
              <a:t>donose</a:t>
            </a:r>
            <a:r>
              <a:rPr lang="en-GB" dirty="0" smtClean="0"/>
              <a:t> </a:t>
            </a:r>
            <a:r>
              <a:rPr lang="en-GB" dirty="0" err="1" smtClean="0"/>
              <a:t>uspeh</a:t>
            </a:r>
            <a:endParaRPr lang="en-GB" dirty="0" smtClean="0"/>
          </a:p>
          <a:p>
            <a:r>
              <a:rPr lang="en-GB" dirty="0" smtClean="0"/>
              <a:t>-</a:t>
            </a:r>
            <a:r>
              <a:rPr lang="en-GB" dirty="0" err="1" smtClean="0"/>
              <a:t>naći</a:t>
            </a:r>
            <a:r>
              <a:rPr lang="en-GB" dirty="0" smtClean="0"/>
              <a:t> </a:t>
            </a:r>
            <a:r>
              <a:rPr lang="en-GB" dirty="0" err="1" smtClean="0"/>
              <a:t>i</a:t>
            </a:r>
            <a:r>
              <a:rPr lang="en-GB" dirty="0" smtClean="0"/>
              <a:t> </a:t>
            </a:r>
            <a:r>
              <a:rPr lang="en-GB" dirty="0" err="1" smtClean="0"/>
              <a:t>pohvaliti</a:t>
            </a:r>
            <a:r>
              <a:rPr lang="en-GB" dirty="0" smtClean="0"/>
              <a:t> </a:t>
            </a:r>
            <a:r>
              <a:rPr lang="en-GB" dirty="0" err="1" smtClean="0"/>
              <a:t>ono</a:t>
            </a:r>
            <a:r>
              <a:rPr lang="en-GB" dirty="0" smtClean="0"/>
              <a:t> </a:t>
            </a:r>
            <a:r>
              <a:rPr lang="en-GB" dirty="0" err="1" smtClean="0"/>
              <a:t>što</a:t>
            </a:r>
            <a:r>
              <a:rPr lang="en-GB" dirty="0" smtClean="0"/>
              <a:t> </a:t>
            </a:r>
            <a:r>
              <a:rPr lang="en-GB" dirty="0" err="1" smtClean="0"/>
              <a:t>dete</a:t>
            </a:r>
            <a:r>
              <a:rPr lang="en-GB" dirty="0" smtClean="0"/>
              <a:t> </a:t>
            </a:r>
            <a:r>
              <a:rPr lang="en-GB" dirty="0" err="1" smtClean="0"/>
              <a:t>radi</a:t>
            </a:r>
            <a:r>
              <a:rPr lang="en-GB" dirty="0" smtClean="0"/>
              <a:t> </a:t>
            </a:r>
            <a:r>
              <a:rPr lang="en-GB" dirty="0" err="1" smtClean="0"/>
              <a:t>dobro</a:t>
            </a:r>
            <a:endParaRPr lang="en-GB" dirty="0" smtClean="0"/>
          </a:p>
          <a:p>
            <a:r>
              <a:rPr lang="en-GB" dirty="0" err="1" smtClean="0"/>
              <a:t>Igra</a:t>
            </a:r>
            <a:r>
              <a:rPr lang="en-GB" dirty="0" smtClean="0"/>
              <a:t> ( </a:t>
            </a:r>
            <a:r>
              <a:rPr lang="en-GB" dirty="0" err="1" smtClean="0"/>
              <a:t>radoznalosti</a:t>
            </a:r>
            <a:r>
              <a:rPr lang="en-GB" dirty="0" smtClean="0"/>
              <a:t> </a:t>
            </a:r>
            <a:r>
              <a:rPr lang="en-GB" dirty="0" err="1" smtClean="0"/>
              <a:t>i</a:t>
            </a:r>
            <a:r>
              <a:rPr lang="en-GB" dirty="0" smtClean="0"/>
              <a:t> </a:t>
            </a:r>
            <a:r>
              <a:rPr lang="en-GB" dirty="0" err="1" smtClean="0"/>
              <a:t>pozitivno</a:t>
            </a:r>
            <a:r>
              <a:rPr lang="en-GB" dirty="0" smtClean="0"/>
              <a:t> </a:t>
            </a:r>
            <a:r>
              <a:rPr lang="en-GB" dirty="0" err="1" smtClean="0"/>
              <a:t>potkrepljenje</a:t>
            </a:r>
            <a:r>
              <a:rPr lang="en-GB" dirty="0" smtClean="0"/>
              <a:t>/</a:t>
            </a:r>
            <a:r>
              <a:rPr lang="en-GB" dirty="0" err="1" smtClean="0"/>
              <a:t>zadovoljstvo</a:t>
            </a:r>
            <a:r>
              <a:rPr lang="en-GB" dirty="0" smtClean="0"/>
              <a:t>)</a:t>
            </a:r>
          </a:p>
          <a:p>
            <a:r>
              <a:rPr lang="en-GB" dirty="0" smtClean="0"/>
              <a:t>- </a:t>
            </a:r>
            <a:r>
              <a:rPr lang="en-GB" dirty="0" err="1" smtClean="0"/>
              <a:t>pohvale</a:t>
            </a:r>
            <a:r>
              <a:rPr lang="en-GB" dirty="0" smtClean="0"/>
              <a:t> </a:t>
            </a:r>
            <a:r>
              <a:rPr lang="en-GB" dirty="0" err="1" smtClean="0"/>
              <a:t>za</a:t>
            </a:r>
            <a:r>
              <a:rPr lang="en-GB" dirty="0" smtClean="0"/>
              <a:t> </a:t>
            </a:r>
            <a:r>
              <a:rPr lang="en-GB" dirty="0" err="1" smtClean="0"/>
              <a:t>proces</a:t>
            </a:r>
            <a:r>
              <a:rPr lang="en-GB" dirty="0" smtClean="0"/>
              <a:t>, </a:t>
            </a:r>
            <a:r>
              <a:rPr lang="en-GB" dirty="0" err="1" smtClean="0"/>
              <a:t>trud</a:t>
            </a:r>
            <a:r>
              <a:rPr lang="en-GB" dirty="0" smtClean="0"/>
              <a:t> , </a:t>
            </a:r>
            <a:r>
              <a:rPr lang="en-GB" dirty="0" err="1" smtClean="0"/>
              <a:t>manje</a:t>
            </a:r>
            <a:r>
              <a:rPr lang="en-GB" dirty="0" smtClean="0"/>
              <a:t> </a:t>
            </a:r>
            <a:r>
              <a:rPr lang="en-GB" dirty="0" err="1" smtClean="0"/>
              <a:t>za</a:t>
            </a:r>
            <a:r>
              <a:rPr lang="en-GB" dirty="0" smtClean="0"/>
              <a:t> </a:t>
            </a:r>
            <a:r>
              <a:rPr lang="en-GB" dirty="0" err="1" smtClean="0"/>
              <a:t>rezultat</a:t>
            </a:r>
            <a:endParaRPr lang="en-GB" dirty="0" smtClean="0"/>
          </a:p>
          <a:p>
            <a:r>
              <a:rPr lang="en-GB" dirty="0" smtClean="0"/>
              <a:t>-</a:t>
            </a:r>
            <a:r>
              <a:rPr lang="en-GB" dirty="0" err="1" smtClean="0"/>
              <a:t>podrška</a:t>
            </a:r>
            <a:r>
              <a:rPr lang="en-GB" dirty="0" smtClean="0"/>
              <a:t> </a:t>
            </a:r>
            <a:r>
              <a:rPr lang="en-GB" dirty="0" err="1" smtClean="0"/>
              <a:t>učenju</a:t>
            </a:r>
            <a:r>
              <a:rPr lang="en-GB" dirty="0" smtClean="0"/>
              <a:t> </a:t>
            </a:r>
            <a:r>
              <a:rPr lang="en-GB" dirty="0" err="1" smtClean="0"/>
              <a:t>na</a:t>
            </a:r>
            <a:r>
              <a:rPr lang="en-GB" dirty="0" smtClean="0"/>
              <a:t> </a:t>
            </a:r>
            <a:r>
              <a:rPr lang="en-GB" dirty="0" err="1" smtClean="0"/>
              <a:t>greškama</a:t>
            </a:r>
            <a:endParaRPr lang="en-GB" dirty="0" smtClean="0"/>
          </a:p>
          <a:p>
            <a:r>
              <a:rPr lang="en-GB" dirty="0" smtClean="0"/>
              <a:t>...</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a:t>
            </a:r>
            <a:r>
              <a:rPr lang="sr-Latn-RS" dirty="0" smtClean="0"/>
              <a:t>šta nas motiviše? </a:t>
            </a:r>
            <a:br>
              <a:rPr lang="sr-Latn-RS" dirty="0" smtClean="0"/>
            </a:br>
            <a:r>
              <a:rPr lang="en-GB" dirty="0" smtClean="0"/>
              <a:t>Š</a:t>
            </a:r>
            <a:r>
              <a:rPr lang="sr-Latn-RS" dirty="0" smtClean="0"/>
              <a:t>ta znamo o motivaciji?</a:t>
            </a:r>
            <a:endParaRPr lang="en-GB" dirty="0"/>
          </a:p>
        </p:txBody>
      </p:sp>
      <p:sp>
        <p:nvSpPr>
          <p:cNvPr id="3" name="Content Placeholder 2"/>
          <p:cNvSpPr>
            <a:spLocks noGrp="1"/>
          </p:cNvSpPr>
          <p:nvPr>
            <p:ph idx="1"/>
          </p:nvPr>
        </p:nvSpPr>
        <p:spPr/>
        <p:txBody>
          <a:bodyPr/>
          <a:lstStyle/>
          <a:p>
            <a:r>
              <a:rPr lang="en-GB" dirty="0" err="1" smtClean="0"/>
              <a:t>Šta</a:t>
            </a:r>
            <a:r>
              <a:rPr lang="en-GB" dirty="0" smtClean="0"/>
              <a:t>  </a:t>
            </a:r>
            <a:r>
              <a:rPr lang="en-GB" dirty="0" err="1" smtClean="0"/>
              <a:t>su</a:t>
            </a:r>
            <a:r>
              <a:rPr lang="en-GB" dirty="0" smtClean="0"/>
              <a:t> </a:t>
            </a:r>
            <a:r>
              <a:rPr lang="en-GB" dirty="0" err="1" smtClean="0"/>
              <a:t>moji</a:t>
            </a:r>
            <a:r>
              <a:rPr lang="en-GB" dirty="0" smtClean="0"/>
              <a:t> </a:t>
            </a:r>
            <a:r>
              <a:rPr lang="en-GB" dirty="0" err="1" smtClean="0"/>
              <a:t>motivi</a:t>
            </a:r>
            <a:r>
              <a:rPr lang="en-GB" dirty="0" smtClean="0"/>
              <a:t>? </a:t>
            </a:r>
            <a:r>
              <a:rPr lang="en-GB" dirty="0" err="1" smtClean="0"/>
              <a:t>Kako</a:t>
            </a:r>
            <a:r>
              <a:rPr lang="en-GB" dirty="0" smtClean="0"/>
              <a:t> </a:t>
            </a:r>
            <a:r>
              <a:rPr lang="en-GB" dirty="0" err="1" smtClean="0"/>
              <a:t>sebe</a:t>
            </a:r>
            <a:r>
              <a:rPr lang="en-GB" dirty="0" smtClean="0"/>
              <a:t> </a:t>
            </a:r>
            <a:r>
              <a:rPr lang="en-GB" dirty="0" err="1" smtClean="0"/>
              <a:t>motivišem</a:t>
            </a:r>
            <a:r>
              <a:rPr lang="en-GB" dirty="0" smtClean="0"/>
              <a:t> </a:t>
            </a:r>
            <a:r>
              <a:rPr lang="en-GB" dirty="0" err="1" smtClean="0"/>
              <a:t>kada</a:t>
            </a:r>
            <a:r>
              <a:rPr lang="en-GB" dirty="0" smtClean="0"/>
              <a:t> mi </a:t>
            </a:r>
            <a:r>
              <a:rPr lang="en-GB" dirty="0" err="1" smtClean="0"/>
              <a:t>motivacija</a:t>
            </a:r>
            <a:r>
              <a:rPr lang="en-GB" dirty="0" smtClean="0"/>
              <a:t> “</a:t>
            </a:r>
            <a:r>
              <a:rPr lang="en-GB" dirty="0" err="1" smtClean="0"/>
              <a:t>padne</a:t>
            </a:r>
            <a:r>
              <a:rPr lang="en-GB" dirty="0" smtClean="0"/>
              <a:t>”?, </a:t>
            </a:r>
            <a:r>
              <a:rPr lang="en-GB" dirty="0" err="1" smtClean="0"/>
              <a:t>šta</a:t>
            </a:r>
            <a:r>
              <a:rPr lang="en-GB" dirty="0" smtClean="0"/>
              <a:t> me </a:t>
            </a:r>
            <a:r>
              <a:rPr lang="en-GB" dirty="0" err="1" smtClean="0"/>
              <a:t>posebno</a:t>
            </a:r>
            <a:r>
              <a:rPr lang="en-GB" dirty="0" smtClean="0"/>
              <a:t> </a:t>
            </a:r>
            <a:r>
              <a:rPr lang="en-GB" dirty="0" err="1" smtClean="0"/>
              <a:t>demotiviše</a:t>
            </a:r>
            <a:r>
              <a:rPr lang="en-GB" dirty="0" smtClean="0"/>
              <a:t>?</a:t>
            </a:r>
          </a:p>
          <a:p>
            <a:endParaRPr lang="en-GB" dirty="0" smtClean="0"/>
          </a:p>
          <a:p>
            <a:r>
              <a:rPr lang="en-GB" dirty="0" err="1" smtClean="0"/>
              <a:t>Cilj</a:t>
            </a:r>
            <a:r>
              <a:rPr lang="en-GB" dirty="0" smtClean="0"/>
              <a:t>? </a:t>
            </a:r>
            <a:r>
              <a:rPr lang="en-GB" dirty="0" err="1" smtClean="0"/>
              <a:t>Definisan</a:t>
            </a:r>
            <a:r>
              <a:rPr lang="en-GB" dirty="0" smtClean="0"/>
              <a:t> </a:t>
            </a:r>
            <a:r>
              <a:rPr lang="en-GB" dirty="0" err="1" smtClean="0"/>
              <a:t>ili</a:t>
            </a:r>
            <a:r>
              <a:rPr lang="en-GB" dirty="0" smtClean="0"/>
              <a:t> </a:t>
            </a:r>
            <a:r>
              <a:rPr lang="en-GB" dirty="0" err="1" smtClean="0"/>
              <a:t>nedefinisan</a:t>
            </a:r>
            <a:r>
              <a:rPr lang="en-GB" dirty="0" smtClean="0"/>
              <a:t>?</a:t>
            </a:r>
          </a:p>
          <a:p>
            <a:r>
              <a:rPr lang="en-GB" dirty="0" err="1" smtClean="0"/>
              <a:t>Osećanje</a:t>
            </a:r>
            <a:r>
              <a:rPr lang="en-GB" dirty="0" smtClean="0"/>
              <a:t>?</a:t>
            </a:r>
          </a:p>
          <a:p>
            <a:r>
              <a:rPr lang="en-GB" dirty="0" err="1" smtClean="0"/>
              <a:t>Šta</a:t>
            </a:r>
            <a:r>
              <a:rPr lang="en-GB" dirty="0" smtClean="0"/>
              <a:t> je </a:t>
            </a:r>
            <a:r>
              <a:rPr lang="en-GB" dirty="0" err="1" smtClean="0"/>
              <a:t>nagrada</a:t>
            </a:r>
            <a:r>
              <a:rPr lang="en-GB" dirty="0" smtClean="0"/>
              <a:t>?</a:t>
            </a:r>
          </a:p>
          <a:p>
            <a:endParaRPr lang="en-GB" dirty="0" smtClean="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4098" name="Picture 2" descr="C:\Users\AS\Desktop\images.jpg"/>
          <p:cNvPicPr>
            <a:picLocks noGrp="1" noChangeAspect="1" noChangeArrowheads="1"/>
          </p:cNvPicPr>
          <p:nvPr>
            <p:ph sz="half" idx="1"/>
          </p:nvPr>
        </p:nvPicPr>
        <p:blipFill>
          <a:blip r:embed="rId2" cstate="print"/>
          <a:srcRect/>
          <a:stretch>
            <a:fillRect/>
          </a:stretch>
        </p:blipFill>
        <p:spPr bwMode="auto">
          <a:xfrm>
            <a:off x="899592" y="1988840"/>
            <a:ext cx="3096344" cy="3456384"/>
          </a:xfrm>
          <a:prstGeom prst="rect">
            <a:avLst/>
          </a:prstGeom>
          <a:noFill/>
        </p:spPr>
      </p:pic>
      <p:pic>
        <p:nvPicPr>
          <p:cNvPr id="4099" name="Picture 3" descr="C:\Users\AS\Desktop\images (1).jpg"/>
          <p:cNvPicPr>
            <a:picLocks noGrp="1" noChangeAspect="1" noChangeArrowheads="1"/>
          </p:cNvPicPr>
          <p:nvPr>
            <p:ph sz="half" idx="2"/>
          </p:nvPr>
        </p:nvPicPr>
        <p:blipFill>
          <a:blip r:embed="rId3" cstate="print"/>
          <a:srcRect/>
          <a:stretch>
            <a:fillRect/>
          </a:stretch>
        </p:blipFill>
        <p:spPr bwMode="auto">
          <a:xfrm>
            <a:off x="4788024" y="1052736"/>
            <a:ext cx="3384376" cy="42484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diamond(in)">
                                      <p:cBhvr>
                                        <p:cTn id="12"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cstate="print"/>
          <a:srcRect/>
          <a:stretch>
            <a:fillRect/>
          </a:stretch>
        </p:blipFill>
        <p:spPr bwMode="auto">
          <a:xfrm>
            <a:off x="539552" y="1844824"/>
            <a:ext cx="3528392" cy="31527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283968" y="548680"/>
            <a:ext cx="3810000" cy="245611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932040" y="3212976"/>
            <a:ext cx="3937620" cy="33624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descr="C:\Users\AS\Desktop\download (1).jpg"/>
          <p:cNvPicPr>
            <a:picLocks noGrp="1" noChangeAspect="1" noChangeArrowheads="1"/>
          </p:cNvPicPr>
          <p:nvPr>
            <p:ph idx="1"/>
          </p:nvPr>
        </p:nvPicPr>
        <p:blipFill>
          <a:blip r:embed="rId2" cstate="print"/>
          <a:srcRect/>
          <a:stretch>
            <a:fillRect/>
          </a:stretch>
        </p:blipFill>
        <p:spPr bwMode="auto">
          <a:xfrm>
            <a:off x="1619672" y="980728"/>
            <a:ext cx="5976664" cy="53285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M</a:t>
            </a:r>
            <a:r>
              <a:rPr lang="sr-Latn-RS" dirty="0" smtClean="0"/>
              <a:t>otiv= pokretač</a:t>
            </a:r>
          </a:p>
          <a:p>
            <a:r>
              <a:rPr lang="sr-Latn-RS" dirty="0" smtClean="0"/>
              <a:t>Motivacija = proces</a:t>
            </a:r>
          </a:p>
          <a:p>
            <a:endParaRPr lang="sr-Latn-RS" dirty="0"/>
          </a:p>
          <a:p>
            <a:pPr>
              <a:buNone/>
            </a:pPr>
            <a:r>
              <a:rPr lang="en-GB" dirty="0" smtClean="0"/>
              <a:t>				M</a:t>
            </a:r>
            <a:r>
              <a:rPr lang="sr-Latn-RS" dirty="0" smtClean="0"/>
              <a:t>otivi: </a:t>
            </a:r>
          </a:p>
          <a:p>
            <a:pPr>
              <a:buNone/>
            </a:pPr>
            <a:r>
              <a:rPr lang="sr-Latn-RS" dirty="0"/>
              <a:t>	</a:t>
            </a:r>
            <a:r>
              <a:rPr lang="sr-Latn-RS" dirty="0" smtClean="0"/>
              <a:t>	-biološki/urođeni/</a:t>
            </a:r>
            <a:r>
              <a:rPr lang="sr-Latn-RS" dirty="0" smtClean="0">
                <a:solidFill>
                  <a:srgbClr val="FF0000"/>
                </a:solidFill>
              </a:rPr>
              <a:t>potrebe</a:t>
            </a:r>
            <a:endParaRPr lang="en-GB" dirty="0" smtClean="0">
              <a:solidFill>
                <a:srgbClr val="FF0000"/>
              </a:solidFill>
            </a:endParaRPr>
          </a:p>
          <a:p>
            <a:pPr>
              <a:buNone/>
            </a:pPr>
            <a:r>
              <a:rPr lang="en-GB" dirty="0" smtClean="0">
                <a:solidFill>
                  <a:srgbClr val="FF0000"/>
                </a:solidFill>
              </a:rPr>
              <a:t>		-</a:t>
            </a:r>
            <a:r>
              <a:rPr lang="en-GB" dirty="0" err="1" smtClean="0"/>
              <a:t>socijalni</a:t>
            </a:r>
            <a:r>
              <a:rPr lang="en-GB" dirty="0" smtClean="0"/>
              <a:t>/</a:t>
            </a:r>
            <a:r>
              <a:rPr lang="en-GB" dirty="0" err="1" smtClean="0"/>
              <a:t>stečeni</a:t>
            </a:r>
            <a:r>
              <a:rPr lang="en-GB" dirty="0" smtClean="0"/>
              <a:t>/</a:t>
            </a:r>
            <a:r>
              <a:rPr lang="en-GB" dirty="0" err="1" smtClean="0">
                <a:solidFill>
                  <a:srgbClr val="FF0000"/>
                </a:solidFill>
              </a:rPr>
              <a:t>želje</a:t>
            </a:r>
            <a:endParaRPr lang="sr-Latn-RS" dirty="0" smtClean="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2156</Words>
  <Application>Microsoft Office PowerPoint</Application>
  <PresentationFormat>On-screen Show (4:3)</PresentationFormat>
  <Paragraphs>237</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Slide 2</vt:lpstr>
      <vt:lpstr>Iz Standarda...</vt:lpstr>
      <vt:lpstr>Kako vidimo motivaciju kod dece?</vt:lpstr>
      <vt:lpstr>A šta nas motiviše?  Šta znamo o motivaciji?</vt:lpstr>
      <vt:lpstr>Slide 6</vt:lpstr>
      <vt:lpstr>Slide 7</vt:lpstr>
      <vt:lpstr>Slide 8</vt:lpstr>
      <vt:lpstr>Slide 9</vt:lpstr>
      <vt:lpstr>Od čega zavisi intenzitet motivacije?</vt:lpstr>
      <vt:lpstr>Šta u stvari želimo?</vt:lpstr>
      <vt:lpstr>Slide 12</vt:lpstr>
      <vt:lpstr>Marshmalow experiment</vt:lpstr>
      <vt:lpstr>Slide 14</vt:lpstr>
      <vt:lpstr>Slide 15</vt:lpstr>
      <vt:lpstr>Činioci intrinzične motivacije  (Čudina Obradović, 1990)</vt:lpstr>
      <vt:lpstr>Kako kod dece stvarati i održavati intrinzičnu motivaciju?</vt:lpstr>
      <vt:lpstr>Intrinzičnu motivaciju:</vt:lpstr>
      <vt:lpstr>Ocene su u školi a nagrade u vrtiću su? </vt:lpstr>
      <vt:lpstr>Slide 20</vt:lpstr>
      <vt:lpstr>Slide 21</vt:lpstr>
      <vt:lpstr>Slide 22</vt:lpstr>
      <vt:lpstr>Smernice iz teorija</vt:lpstr>
      <vt:lpstr>Teorija nagona (1918)</vt:lpstr>
      <vt:lpstr>Teorija socijalnih potreba, 1938</vt:lpstr>
      <vt:lpstr>Slide 26</vt:lpstr>
      <vt:lpstr>Samo aktualizacija </vt:lpstr>
      <vt:lpstr>Slide 28</vt:lpstr>
      <vt:lpstr>Kako prepoznati samoaktualizovanu osobu?</vt:lpstr>
      <vt:lpstr>Teorije spoljneg potkrepljenja </vt:lpstr>
      <vt:lpstr>Da li je nagrada stvarno uvek bolja opcija?</vt:lpstr>
      <vt:lpstr>Kognitivne teorije</vt:lpstr>
      <vt:lpstr>Slide 33</vt:lpstr>
      <vt:lpstr>Slide 34</vt:lpstr>
      <vt:lpstr>Frustracija </vt:lpstr>
      <vt:lpstr>Teorija samoefikasnosti</vt:lpstr>
      <vt:lpstr>Slide 37</vt:lpstr>
      <vt:lpstr>Slide 38</vt:lpstr>
      <vt:lpstr>Slide 39</vt:lpstr>
      <vt:lpstr>Slide 40</vt:lpstr>
      <vt:lpstr>Primer ...</vt:lpstr>
      <vt:lpstr>Flow, tok</vt:lpstr>
      <vt:lpstr>Growth/fixed mindset Carol Dweck</vt:lpstr>
      <vt:lpstr>Kako podsticati motivaciju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dc:creator>
  <cp:lastModifiedBy>AS</cp:lastModifiedBy>
  <cp:revision>10</cp:revision>
  <dcterms:created xsi:type="dcterms:W3CDTF">2019-10-28T20:29:09Z</dcterms:created>
  <dcterms:modified xsi:type="dcterms:W3CDTF">2021-11-26T08:07:37Z</dcterms:modified>
</cp:coreProperties>
</file>